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8" r:id="rId2"/>
    <p:sldId id="260" r:id="rId3"/>
    <p:sldId id="261" r:id="rId4"/>
    <p:sldId id="360" r:id="rId5"/>
    <p:sldId id="311" r:id="rId6"/>
    <p:sldId id="298" r:id="rId7"/>
    <p:sldId id="364" r:id="rId8"/>
    <p:sldId id="361" r:id="rId9"/>
    <p:sldId id="366" r:id="rId10"/>
    <p:sldId id="367" r:id="rId11"/>
    <p:sldId id="359" r:id="rId12"/>
    <p:sldId id="362" r:id="rId13"/>
    <p:sldId id="365" r:id="rId14"/>
    <p:sldId id="363" r:id="rId15"/>
    <p:sldId id="288" r:id="rId1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6E67"/>
    <a:srgbClr val="D43C3D"/>
    <a:srgbClr val="F8A500"/>
    <a:srgbClr val="3C813F"/>
    <a:srgbClr val="2817FF"/>
    <a:srgbClr val="010000"/>
    <a:srgbClr val="ACA39A"/>
    <a:srgbClr val="C8102E"/>
    <a:srgbClr val="F1BE48"/>
    <a:srgbClr val="6E62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73" autoAdjust="0"/>
    <p:restoredTop sz="80744" autoAdjust="0"/>
  </p:normalViewPr>
  <p:slideViewPr>
    <p:cSldViewPr>
      <p:cViewPr varScale="1">
        <p:scale>
          <a:sx n="80" d="100"/>
          <a:sy n="80" d="100"/>
        </p:scale>
        <p:origin x="2952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2840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E50F58-C89D-B941-AC22-24D1901939F4}" type="doc">
      <dgm:prSet loTypeId="urn:microsoft.com/office/officeart/2009/3/layout/Descending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D95246-CAFF-B341-B71B-9DCF5A730B3A}">
      <dgm:prSet phldrT="[Text]" custT="1"/>
      <dgm:spPr/>
      <dgm:t>
        <a:bodyPr/>
        <a:lstStyle/>
        <a:p>
          <a:pPr>
            <a:buBlip>
              <a:blip xmlns:r="http://schemas.openxmlformats.org/officeDocument/2006/relationships" r:embed="rId1"/>
            </a:buBlip>
          </a:pPr>
          <a:r>
            <a:rPr lang="en-US" sz="1800" b="0" dirty="0">
              <a:solidFill>
                <a:srgbClr val="7A6E67"/>
              </a:solidFill>
              <a:latin typeface="ITC Berkeley Oldstyle Medium" charset="0"/>
            </a:rPr>
            <a:t>Weighted centroid of the county…</a:t>
          </a:r>
          <a:endParaRPr lang="en-US" sz="1800" b="0" dirty="0"/>
        </a:p>
      </dgm:t>
    </dgm:pt>
    <dgm:pt modelId="{85134D12-BFB9-0E4D-858B-36968EDB3C10}" type="parTrans" cxnId="{6497646D-BB3D-C841-92AC-8A3916A9C789}">
      <dgm:prSet/>
      <dgm:spPr/>
      <dgm:t>
        <a:bodyPr/>
        <a:lstStyle/>
        <a:p>
          <a:endParaRPr lang="en-US"/>
        </a:p>
      </dgm:t>
    </dgm:pt>
    <dgm:pt modelId="{A057B220-595F-4448-8A74-7916C07053DE}" type="sibTrans" cxnId="{6497646D-BB3D-C841-92AC-8A3916A9C789}">
      <dgm:prSet/>
      <dgm:spPr/>
      <dgm:t>
        <a:bodyPr/>
        <a:lstStyle/>
        <a:p>
          <a:endParaRPr lang="en-US"/>
        </a:p>
      </dgm:t>
    </dgm:pt>
    <dgm:pt modelId="{0E76430B-FCFB-8A4C-ACE8-CC0B3C7B2B56}">
      <dgm:prSet phldrT="[Text]" custT="1"/>
      <dgm:spPr/>
      <dgm:t>
        <a:bodyPr/>
        <a:lstStyle/>
        <a:p>
          <a:pPr>
            <a:buBlip>
              <a:blip xmlns:r="http://schemas.openxmlformats.org/officeDocument/2006/relationships" r:embed="rId1"/>
            </a:buBlip>
          </a:pPr>
          <a:r>
            <a:rPr lang="en-US" sz="1800" b="0" dirty="0">
              <a:solidFill>
                <a:srgbClr val="7A6E67"/>
              </a:solidFill>
              <a:latin typeface="ITC Berkeley Oldstyle Medium" charset="0"/>
            </a:rPr>
            <a:t>…by </a:t>
          </a:r>
          <a:r>
            <a:rPr lang="en-US" sz="1800" b="1" dirty="0">
              <a:solidFill>
                <a:srgbClr val="7A6E67"/>
              </a:solidFill>
              <a:latin typeface="ITC Berkeley Oldstyle Medium" charset="0"/>
            </a:rPr>
            <a:t>non-white</a:t>
          </a:r>
          <a:r>
            <a:rPr lang="en-US" sz="1800" b="0" dirty="0">
              <a:solidFill>
                <a:srgbClr val="7A6E67"/>
              </a:solidFill>
              <a:latin typeface="ITC Berkeley Oldstyle Medium" charset="0"/>
            </a:rPr>
            <a:t> and </a:t>
          </a:r>
          <a:r>
            <a:rPr lang="en-US" sz="1800" b="1" dirty="0">
              <a:solidFill>
                <a:srgbClr val="7A6E67"/>
              </a:solidFill>
              <a:latin typeface="ITC Berkeley Oldstyle Medium" charset="0"/>
            </a:rPr>
            <a:t>below-poverty-line</a:t>
          </a:r>
          <a:r>
            <a:rPr lang="en-US" sz="1800" b="0" dirty="0">
              <a:solidFill>
                <a:srgbClr val="7A6E67"/>
              </a:solidFill>
              <a:latin typeface="ITC Berkeley Oldstyle Medium" charset="0"/>
            </a:rPr>
            <a:t> characteristics</a:t>
          </a:r>
          <a:endParaRPr lang="en-US" sz="1800" dirty="0"/>
        </a:p>
      </dgm:t>
    </dgm:pt>
    <dgm:pt modelId="{495F2406-BD9A-534A-99C9-25BCF721AD43}" type="parTrans" cxnId="{751B947C-D94E-3442-9579-A9293CBB8906}">
      <dgm:prSet/>
      <dgm:spPr/>
      <dgm:t>
        <a:bodyPr/>
        <a:lstStyle/>
        <a:p>
          <a:endParaRPr lang="en-US"/>
        </a:p>
      </dgm:t>
    </dgm:pt>
    <dgm:pt modelId="{6FE4E873-7C3C-F34D-B9F9-C07887E41264}" type="sibTrans" cxnId="{751B947C-D94E-3442-9579-A9293CBB8906}">
      <dgm:prSet/>
      <dgm:spPr>
        <a:solidFill>
          <a:srgbClr val="ACA39A"/>
        </a:solidFill>
        <a:ln w="38100">
          <a:solidFill>
            <a:srgbClr val="C00000"/>
          </a:solidFill>
        </a:ln>
      </dgm:spPr>
      <dgm:t>
        <a:bodyPr/>
        <a:lstStyle/>
        <a:p>
          <a:endParaRPr lang="en-US"/>
        </a:p>
      </dgm:t>
    </dgm:pt>
    <dgm:pt modelId="{1334EDFE-3071-554B-B233-8F995968D103}">
      <dgm:prSet/>
      <dgm:spPr/>
      <dgm:t>
        <a:bodyPr/>
        <a:lstStyle/>
        <a:p>
          <a:endParaRPr lang="en-US"/>
        </a:p>
      </dgm:t>
    </dgm:pt>
    <dgm:pt modelId="{E3759EF0-8BC3-A542-89FF-A6AF50C3EB97}" type="parTrans" cxnId="{F7CD60AF-8907-A742-A6D6-BC86FD01B91D}">
      <dgm:prSet/>
      <dgm:spPr/>
      <dgm:t>
        <a:bodyPr/>
        <a:lstStyle/>
        <a:p>
          <a:endParaRPr lang="en-US"/>
        </a:p>
      </dgm:t>
    </dgm:pt>
    <dgm:pt modelId="{516F6A61-1360-F349-846B-B61FEDECCF67}" type="sibTrans" cxnId="{F7CD60AF-8907-A742-A6D6-BC86FD01B91D}">
      <dgm:prSet custLinFactX="-896276" custLinFactNeighborX="-900000" custLinFactNeighborY="958"/>
      <dgm:spPr>
        <a:solidFill>
          <a:srgbClr val="ACA39A"/>
        </a:solidFill>
        <a:ln w="38100">
          <a:solidFill>
            <a:srgbClr val="C00000"/>
          </a:solidFill>
        </a:ln>
      </dgm:spPr>
      <dgm:t>
        <a:bodyPr/>
        <a:lstStyle/>
        <a:p>
          <a:endParaRPr lang="en-US"/>
        </a:p>
      </dgm:t>
    </dgm:pt>
    <dgm:pt modelId="{7190A887-5989-264F-BD80-428668EAFF5F}" type="pres">
      <dgm:prSet presAssocID="{51E50F58-C89D-B941-AC22-24D1901939F4}" presName="Name0" presStyleCnt="0">
        <dgm:presLayoutVars>
          <dgm:chMax val="7"/>
          <dgm:chPref val="5"/>
        </dgm:presLayoutVars>
      </dgm:prSet>
      <dgm:spPr/>
    </dgm:pt>
    <dgm:pt modelId="{984DBAD5-5935-F144-BFF1-21D2580FDA9A}" type="pres">
      <dgm:prSet presAssocID="{51E50F58-C89D-B941-AC22-24D1901939F4}" presName="arrowNode" presStyleLbl="node1" presStyleIdx="0" presStyleCnt="1" custAng="648289" custScaleX="185505" custLinFactNeighborX="-1484" custLinFactNeighborY="0"/>
      <dgm:spPr>
        <a:solidFill>
          <a:srgbClr val="C00000"/>
        </a:solidFill>
      </dgm:spPr>
    </dgm:pt>
    <dgm:pt modelId="{C8BA7378-B526-B446-ADD2-7D51B4DDF828}" type="pres">
      <dgm:prSet presAssocID="{69D95246-CAFF-B341-B71B-9DCF5A730B3A}" presName="txNode1" presStyleLbl="revTx" presStyleIdx="0" presStyleCnt="3" custLinFactNeighborX="-45577" custLinFactNeighborY="66406">
        <dgm:presLayoutVars>
          <dgm:bulletEnabled val="1"/>
        </dgm:presLayoutVars>
      </dgm:prSet>
      <dgm:spPr/>
    </dgm:pt>
    <dgm:pt modelId="{8FC48FBA-FFED-ED48-BBED-8BC3B79D0434}" type="pres">
      <dgm:prSet presAssocID="{0E76430B-FCFB-8A4C-ACE8-CC0B3C7B2B56}" presName="txNode2" presStyleLbl="revTx" presStyleIdx="1" presStyleCnt="3" custLinFactNeighborX="-70817" custLinFactNeighborY="75473">
        <dgm:presLayoutVars>
          <dgm:bulletEnabled val="1"/>
        </dgm:presLayoutVars>
      </dgm:prSet>
      <dgm:spPr/>
    </dgm:pt>
    <dgm:pt modelId="{579D179B-CB46-5240-8966-466E16BDC2A6}" type="pres">
      <dgm:prSet presAssocID="{6FE4E873-7C3C-F34D-B9F9-C07887E41264}" presName="dotNode2" presStyleCnt="0"/>
      <dgm:spPr/>
    </dgm:pt>
    <dgm:pt modelId="{FFCF4925-C36C-F54D-8279-671820170D47}" type="pres">
      <dgm:prSet presAssocID="{6FE4E873-7C3C-F34D-B9F9-C07887E41264}" presName="dotRepeatNode" presStyleLbl="fgShp" presStyleIdx="0" presStyleCnt="1" custLinFactX="-600000" custLinFactY="113269" custLinFactNeighborX="-662127" custLinFactNeighborY="200000"/>
      <dgm:spPr/>
    </dgm:pt>
    <dgm:pt modelId="{34553F0B-BCC2-0643-9608-9EB94B1289D0}" type="pres">
      <dgm:prSet presAssocID="{1334EDFE-3071-554B-B233-8F995968D103}" presName="txNode3" presStyleLbl="revTx" presStyleIdx="2" presStyleCnt="3">
        <dgm:presLayoutVars>
          <dgm:bulletEnabled val="1"/>
        </dgm:presLayoutVars>
      </dgm:prSet>
      <dgm:spPr/>
    </dgm:pt>
  </dgm:ptLst>
  <dgm:cxnLst>
    <dgm:cxn modelId="{9D5E881A-FEE3-EE4F-950B-5ABFE5CE6868}" type="presOf" srcId="{51E50F58-C89D-B941-AC22-24D1901939F4}" destId="{7190A887-5989-264F-BD80-428668EAFF5F}" srcOrd="0" destOrd="0" presId="urn:microsoft.com/office/officeart/2009/3/layout/DescendingProcess"/>
    <dgm:cxn modelId="{D1FE1043-F267-194D-8459-9C634D9DF9F4}" type="presOf" srcId="{69D95246-CAFF-B341-B71B-9DCF5A730B3A}" destId="{C8BA7378-B526-B446-ADD2-7D51B4DDF828}" srcOrd="0" destOrd="0" presId="urn:microsoft.com/office/officeart/2009/3/layout/DescendingProcess"/>
    <dgm:cxn modelId="{6497646D-BB3D-C841-92AC-8A3916A9C789}" srcId="{51E50F58-C89D-B941-AC22-24D1901939F4}" destId="{69D95246-CAFF-B341-B71B-9DCF5A730B3A}" srcOrd="0" destOrd="0" parTransId="{85134D12-BFB9-0E4D-858B-36968EDB3C10}" sibTransId="{A057B220-595F-4448-8A74-7916C07053DE}"/>
    <dgm:cxn modelId="{751B947C-D94E-3442-9579-A9293CBB8906}" srcId="{51E50F58-C89D-B941-AC22-24D1901939F4}" destId="{0E76430B-FCFB-8A4C-ACE8-CC0B3C7B2B56}" srcOrd="1" destOrd="0" parTransId="{495F2406-BD9A-534A-99C9-25BCF721AD43}" sibTransId="{6FE4E873-7C3C-F34D-B9F9-C07887E41264}"/>
    <dgm:cxn modelId="{70673096-FF6C-D447-A3C1-87AACD527205}" type="presOf" srcId="{1334EDFE-3071-554B-B233-8F995968D103}" destId="{34553F0B-BCC2-0643-9608-9EB94B1289D0}" srcOrd="0" destOrd="0" presId="urn:microsoft.com/office/officeart/2009/3/layout/DescendingProcess"/>
    <dgm:cxn modelId="{155DA4A7-7B66-144B-A8BF-4B8FDD2E3F0A}" type="presOf" srcId="{0E76430B-FCFB-8A4C-ACE8-CC0B3C7B2B56}" destId="{8FC48FBA-FFED-ED48-BBED-8BC3B79D0434}" srcOrd="0" destOrd="0" presId="urn:microsoft.com/office/officeart/2009/3/layout/DescendingProcess"/>
    <dgm:cxn modelId="{F7CD60AF-8907-A742-A6D6-BC86FD01B91D}" srcId="{51E50F58-C89D-B941-AC22-24D1901939F4}" destId="{1334EDFE-3071-554B-B233-8F995968D103}" srcOrd="2" destOrd="0" parTransId="{E3759EF0-8BC3-A542-89FF-A6AF50C3EB97}" sibTransId="{516F6A61-1360-F349-846B-B61FEDECCF67}"/>
    <dgm:cxn modelId="{89B14EB8-D3C3-FA43-B360-72F435C4D883}" type="presOf" srcId="{6FE4E873-7C3C-F34D-B9F9-C07887E41264}" destId="{FFCF4925-C36C-F54D-8279-671820170D47}" srcOrd="0" destOrd="0" presId="urn:microsoft.com/office/officeart/2009/3/layout/DescendingProcess"/>
    <dgm:cxn modelId="{AEF1719C-AC43-4749-8F4D-AAD926D8C752}" type="presParOf" srcId="{7190A887-5989-264F-BD80-428668EAFF5F}" destId="{984DBAD5-5935-F144-BFF1-21D2580FDA9A}" srcOrd="0" destOrd="0" presId="urn:microsoft.com/office/officeart/2009/3/layout/DescendingProcess"/>
    <dgm:cxn modelId="{A5E666DF-2245-9B46-89CB-7672CF2E42BD}" type="presParOf" srcId="{7190A887-5989-264F-BD80-428668EAFF5F}" destId="{C8BA7378-B526-B446-ADD2-7D51B4DDF828}" srcOrd="1" destOrd="0" presId="urn:microsoft.com/office/officeart/2009/3/layout/DescendingProcess"/>
    <dgm:cxn modelId="{61C94959-3501-9F41-AAED-CD6F702373A5}" type="presParOf" srcId="{7190A887-5989-264F-BD80-428668EAFF5F}" destId="{8FC48FBA-FFED-ED48-BBED-8BC3B79D0434}" srcOrd="2" destOrd="0" presId="urn:microsoft.com/office/officeart/2009/3/layout/DescendingProcess"/>
    <dgm:cxn modelId="{0FDF0ABB-05DF-D344-9C73-240BDB104251}" type="presParOf" srcId="{7190A887-5989-264F-BD80-428668EAFF5F}" destId="{579D179B-CB46-5240-8966-466E16BDC2A6}" srcOrd="3" destOrd="0" presId="urn:microsoft.com/office/officeart/2009/3/layout/DescendingProcess"/>
    <dgm:cxn modelId="{38737EA1-60EF-C143-9609-9876163EE533}" type="presParOf" srcId="{579D179B-CB46-5240-8966-466E16BDC2A6}" destId="{FFCF4925-C36C-F54D-8279-671820170D47}" srcOrd="0" destOrd="0" presId="urn:microsoft.com/office/officeart/2009/3/layout/DescendingProcess"/>
    <dgm:cxn modelId="{F15FD985-ABCD-DE4D-9C55-484DC88B12CB}" type="presParOf" srcId="{7190A887-5989-264F-BD80-428668EAFF5F}" destId="{34553F0B-BCC2-0643-9608-9EB94B1289D0}" srcOrd="4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7C809A-9C98-F64E-83D7-D1EEE619656C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B40BEC-3877-814D-85F6-6917A0324E1D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2000" dirty="0"/>
            <a:t>Creation of synthetic households</a:t>
          </a:r>
        </a:p>
      </dgm:t>
    </dgm:pt>
    <dgm:pt modelId="{572E447A-1169-C94F-9C6E-B564692EC614}" type="parTrans" cxnId="{6BDB2864-18B0-1645-ACBC-BD14976817D7}">
      <dgm:prSet/>
      <dgm:spPr/>
      <dgm:t>
        <a:bodyPr/>
        <a:lstStyle/>
        <a:p>
          <a:endParaRPr lang="en-US"/>
        </a:p>
      </dgm:t>
    </dgm:pt>
    <dgm:pt modelId="{0003C8D8-4397-4F45-8888-983EEF8D86A4}" type="sibTrans" cxnId="{6BDB2864-18B0-1645-ACBC-BD14976817D7}">
      <dgm:prSet/>
      <dgm:spPr>
        <a:solidFill>
          <a:srgbClr val="C00000"/>
        </a:solidFill>
      </dgm:spPr>
      <dgm:t>
        <a:bodyPr/>
        <a:lstStyle/>
        <a:p>
          <a:endParaRPr lang="en-US"/>
        </a:p>
      </dgm:t>
    </dgm:pt>
    <dgm:pt modelId="{90151401-2023-B34C-AC2B-1F81A9D136FD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2000" dirty="0"/>
            <a:t>Separation of variables into three categories</a:t>
          </a:r>
        </a:p>
      </dgm:t>
    </dgm:pt>
    <dgm:pt modelId="{F6888419-4B8B-D84D-9331-3A8A052D3431}" type="parTrans" cxnId="{F0BD838C-09EB-7741-9DF1-E59C5DBF8281}">
      <dgm:prSet/>
      <dgm:spPr/>
      <dgm:t>
        <a:bodyPr/>
        <a:lstStyle/>
        <a:p>
          <a:endParaRPr lang="en-US"/>
        </a:p>
      </dgm:t>
    </dgm:pt>
    <dgm:pt modelId="{7B35AD21-3AA1-DC46-AE15-13F4F631ADD3}" type="sibTrans" cxnId="{F0BD838C-09EB-7741-9DF1-E59C5DBF8281}">
      <dgm:prSet/>
      <dgm:spPr>
        <a:solidFill>
          <a:srgbClr val="C00000"/>
        </a:solidFill>
      </dgm:spPr>
      <dgm:t>
        <a:bodyPr/>
        <a:lstStyle/>
        <a:p>
          <a:endParaRPr lang="en-US"/>
        </a:p>
      </dgm:t>
    </dgm:pt>
    <dgm:pt modelId="{95F43015-0842-8148-BC26-5DE1552B1FDE}">
      <dgm:prSet phldrT="[Text]" custT="1"/>
      <dgm:spPr>
        <a:solidFill>
          <a:srgbClr val="C00000"/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spcFirstLastPara="0" vert="horz" wrap="square" lIns="68580" tIns="68580" rIns="68580" bIns="68580" numCol="1" spcCol="1270" anchor="ctr" anchorCtr="0"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FFFFFF"/>
              </a:solidFill>
              <a:latin typeface="Univers 67 CondensedBold"/>
              <a:ea typeface="+mn-ea"/>
              <a:cs typeface="+mn-cs"/>
            </a:rPr>
            <a:t>Weighted sum of the three categories </a:t>
          </a:r>
        </a:p>
      </dgm:t>
    </dgm:pt>
    <dgm:pt modelId="{7669870D-4F69-6947-A2B2-9B1594C26F2A}" type="parTrans" cxnId="{0A21977B-8DD3-804A-86FF-CEC6F26D25F5}">
      <dgm:prSet/>
      <dgm:spPr/>
      <dgm:t>
        <a:bodyPr/>
        <a:lstStyle/>
        <a:p>
          <a:endParaRPr lang="en-US"/>
        </a:p>
      </dgm:t>
    </dgm:pt>
    <dgm:pt modelId="{37ADA22C-516D-B046-B6DB-708840A93ADA}" type="sibTrans" cxnId="{0A21977B-8DD3-804A-86FF-CEC6F26D25F5}">
      <dgm:prSet/>
      <dgm:spPr>
        <a:solidFill>
          <a:srgbClr val="C00000"/>
        </a:solidFill>
      </dgm:spPr>
      <dgm:t>
        <a:bodyPr/>
        <a:lstStyle/>
        <a:p>
          <a:endParaRPr lang="en-US"/>
        </a:p>
      </dgm:t>
    </dgm:pt>
    <dgm:pt modelId="{FCD7CAD8-96D2-DA46-A626-738362703828}">
      <dgm:prSet phldrT="[Text]" custT="1"/>
      <dgm:spPr>
        <a:solidFill>
          <a:srgbClr val="C00000"/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spcFirstLastPara="0" vert="horz" wrap="square" lIns="68580" tIns="68580" rIns="68580" bIns="68580" numCol="1" spcCol="1270" anchor="ctr" anchorCtr="0"/>
        <a:lstStyle/>
        <a:p>
          <a:pPr>
            <a:buNone/>
          </a:pPr>
          <a:r>
            <a:rPr lang="en-US" sz="2000" dirty="0">
              <a:solidFill>
                <a:srgbClr val="FFFFFF"/>
              </a:solidFill>
              <a:latin typeface="Univers 67 CondensedBold"/>
              <a:ea typeface="+mn-ea"/>
              <a:cs typeface="+mn-cs"/>
            </a:rPr>
            <a:t>FAII</a:t>
          </a:r>
        </a:p>
      </dgm:t>
    </dgm:pt>
    <dgm:pt modelId="{26C98045-3A30-AF45-B2C7-C6182E9760F4}" type="parTrans" cxnId="{11270CEC-089E-7449-AAC6-D691868201BF}">
      <dgm:prSet/>
      <dgm:spPr/>
      <dgm:t>
        <a:bodyPr/>
        <a:lstStyle/>
        <a:p>
          <a:endParaRPr lang="en-US"/>
        </a:p>
      </dgm:t>
    </dgm:pt>
    <dgm:pt modelId="{C8A2FED0-2DFB-C748-9EE3-80535C77AA52}" type="sibTrans" cxnId="{11270CEC-089E-7449-AAC6-D691868201BF}">
      <dgm:prSet/>
      <dgm:spPr/>
      <dgm:t>
        <a:bodyPr/>
        <a:lstStyle/>
        <a:p>
          <a:endParaRPr lang="en-US"/>
        </a:p>
      </dgm:t>
    </dgm:pt>
    <dgm:pt modelId="{DA101B12-CB6B-F94C-884F-2FA1F714E760}" type="pres">
      <dgm:prSet presAssocID="{D77C809A-9C98-F64E-83D7-D1EEE619656C}" presName="Name0" presStyleCnt="0">
        <dgm:presLayoutVars>
          <dgm:dir/>
          <dgm:resizeHandles val="exact"/>
        </dgm:presLayoutVars>
      </dgm:prSet>
      <dgm:spPr/>
    </dgm:pt>
    <dgm:pt modelId="{A363AC0B-E066-834D-A5E3-A7BD6F97B328}" type="pres">
      <dgm:prSet presAssocID="{D1B40BEC-3877-814D-85F6-6917A0324E1D}" presName="node" presStyleLbl="node1" presStyleIdx="0" presStyleCnt="4">
        <dgm:presLayoutVars>
          <dgm:bulletEnabled val="1"/>
        </dgm:presLayoutVars>
      </dgm:prSet>
      <dgm:spPr/>
    </dgm:pt>
    <dgm:pt modelId="{27FB183C-B027-3246-92A1-1F08D35919CF}" type="pres">
      <dgm:prSet presAssocID="{0003C8D8-4397-4F45-8888-983EEF8D86A4}" presName="sibTrans" presStyleLbl="sibTrans2D1" presStyleIdx="0" presStyleCnt="3"/>
      <dgm:spPr/>
    </dgm:pt>
    <dgm:pt modelId="{35DE080B-4DA5-0D46-AA56-319B737C1C5C}" type="pres">
      <dgm:prSet presAssocID="{0003C8D8-4397-4F45-8888-983EEF8D86A4}" presName="connectorText" presStyleLbl="sibTrans2D1" presStyleIdx="0" presStyleCnt="3"/>
      <dgm:spPr/>
    </dgm:pt>
    <dgm:pt modelId="{03151C91-591B-4241-80CF-5FD1AE716982}" type="pres">
      <dgm:prSet presAssocID="{90151401-2023-B34C-AC2B-1F81A9D136FD}" presName="node" presStyleLbl="node1" presStyleIdx="1" presStyleCnt="4">
        <dgm:presLayoutVars>
          <dgm:bulletEnabled val="1"/>
        </dgm:presLayoutVars>
      </dgm:prSet>
      <dgm:spPr/>
    </dgm:pt>
    <dgm:pt modelId="{25E89F64-826C-E04C-B4B1-E39E6A011794}" type="pres">
      <dgm:prSet presAssocID="{7B35AD21-3AA1-DC46-AE15-13F4F631ADD3}" presName="sibTrans" presStyleLbl="sibTrans2D1" presStyleIdx="1" presStyleCnt="3"/>
      <dgm:spPr/>
    </dgm:pt>
    <dgm:pt modelId="{7FE773CE-86BF-CF4B-BB7D-56EA093A52F2}" type="pres">
      <dgm:prSet presAssocID="{7B35AD21-3AA1-DC46-AE15-13F4F631ADD3}" presName="connectorText" presStyleLbl="sibTrans2D1" presStyleIdx="1" presStyleCnt="3"/>
      <dgm:spPr/>
    </dgm:pt>
    <dgm:pt modelId="{3C02AFCD-B57E-0C47-8D46-B7D86A2BFE60}" type="pres">
      <dgm:prSet presAssocID="{95F43015-0842-8148-BC26-5DE1552B1FDE}" presName="node" presStyleLbl="node1" presStyleIdx="2" presStyleCnt="4">
        <dgm:presLayoutVars>
          <dgm:bulletEnabled val="1"/>
        </dgm:presLayoutVars>
      </dgm:prSet>
      <dgm:spPr>
        <a:xfrm>
          <a:off x="4246418" y="1907863"/>
          <a:ext cx="1515340" cy="1228846"/>
        </a:xfrm>
        <a:prstGeom prst="roundRect">
          <a:avLst>
            <a:gd name="adj" fmla="val 10000"/>
          </a:avLst>
        </a:prstGeom>
      </dgm:spPr>
    </dgm:pt>
    <dgm:pt modelId="{95CCE976-991A-3846-B2F1-65FF8672AFC8}" type="pres">
      <dgm:prSet presAssocID="{37ADA22C-516D-B046-B6DB-708840A93ADA}" presName="sibTrans" presStyleLbl="sibTrans2D1" presStyleIdx="2" presStyleCnt="3"/>
      <dgm:spPr/>
    </dgm:pt>
    <dgm:pt modelId="{9310BCA4-167C-AC4B-88D5-DA5002B96645}" type="pres">
      <dgm:prSet presAssocID="{37ADA22C-516D-B046-B6DB-708840A93ADA}" presName="connectorText" presStyleLbl="sibTrans2D1" presStyleIdx="2" presStyleCnt="3"/>
      <dgm:spPr/>
    </dgm:pt>
    <dgm:pt modelId="{1308AA4D-6629-A44B-BDB0-2B56A10F1D3B}" type="pres">
      <dgm:prSet presAssocID="{FCD7CAD8-96D2-DA46-A626-738362703828}" presName="node" presStyleLbl="node1" presStyleIdx="3" presStyleCnt="4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</dgm:pt>
  </dgm:ptLst>
  <dgm:cxnLst>
    <dgm:cxn modelId="{DF25DD3F-41B1-F146-8C85-D79234DE78E5}" type="presOf" srcId="{0003C8D8-4397-4F45-8888-983EEF8D86A4}" destId="{27FB183C-B027-3246-92A1-1F08D35919CF}" srcOrd="0" destOrd="0" presId="urn:microsoft.com/office/officeart/2005/8/layout/process1"/>
    <dgm:cxn modelId="{1FEACE50-8192-AF41-BCB7-F3225627B3A0}" type="presOf" srcId="{37ADA22C-516D-B046-B6DB-708840A93ADA}" destId="{9310BCA4-167C-AC4B-88D5-DA5002B96645}" srcOrd="1" destOrd="0" presId="urn:microsoft.com/office/officeart/2005/8/layout/process1"/>
    <dgm:cxn modelId="{6BDB2864-18B0-1645-ACBC-BD14976817D7}" srcId="{D77C809A-9C98-F64E-83D7-D1EEE619656C}" destId="{D1B40BEC-3877-814D-85F6-6917A0324E1D}" srcOrd="0" destOrd="0" parTransId="{572E447A-1169-C94F-9C6E-B564692EC614}" sibTransId="{0003C8D8-4397-4F45-8888-983EEF8D86A4}"/>
    <dgm:cxn modelId="{0A21977B-8DD3-804A-86FF-CEC6F26D25F5}" srcId="{D77C809A-9C98-F64E-83D7-D1EEE619656C}" destId="{95F43015-0842-8148-BC26-5DE1552B1FDE}" srcOrd="2" destOrd="0" parTransId="{7669870D-4F69-6947-A2B2-9B1594C26F2A}" sibTransId="{37ADA22C-516D-B046-B6DB-708840A93ADA}"/>
    <dgm:cxn modelId="{854AD37D-BD69-FA4A-883C-BBB541F89F77}" type="presOf" srcId="{FCD7CAD8-96D2-DA46-A626-738362703828}" destId="{1308AA4D-6629-A44B-BDB0-2B56A10F1D3B}" srcOrd="0" destOrd="0" presId="urn:microsoft.com/office/officeart/2005/8/layout/process1"/>
    <dgm:cxn modelId="{37339B7E-C4C4-2A40-A43C-3ECE6809A514}" type="presOf" srcId="{D1B40BEC-3877-814D-85F6-6917A0324E1D}" destId="{A363AC0B-E066-834D-A5E3-A7BD6F97B328}" srcOrd="0" destOrd="0" presId="urn:microsoft.com/office/officeart/2005/8/layout/process1"/>
    <dgm:cxn modelId="{19BC3086-2787-4D41-8324-E18FF306DB0A}" type="presOf" srcId="{7B35AD21-3AA1-DC46-AE15-13F4F631ADD3}" destId="{25E89F64-826C-E04C-B4B1-E39E6A011794}" srcOrd="0" destOrd="0" presId="urn:microsoft.com/office/officeart/2005/8/layout/process1"/>
    <dgm:cxn modelId="{F0BD838C-09EB-7741-9DF1-E59C5DBF8281}" srcId="{D77C809A-9C98-F64E-83D7-D1EEE619656C}" destId="{90151401-2023-B34C-AC2B-1F81A9D136FD}" srcOrd="1" destOrd="0" parTransId="{F6888419-4B8B-D84D-9331-3A8A052D3431}" sibTransId="{7B35AD21-3AA1-DC46-AE15-13F4F631ADD3}"/>
    <dgm:cxn modelId="{B140A797-693D-7D49-A132-7989B1EB54EC}" type="presOf" srcId="{7B35AD21-3AA1-DC46-AE15-13F4F631ADD3}" destId="{7FE773CE-86BF-CF4B-BB7D-56EA093A52F2}" srcOrd="1" destOrd="0" presId="urn:microsoft.com/office/officeart/2005/8/layout/process1"/>
    <dgm:cxn modelId="{428A81AA-ECBA-C842-B91E-74C03B97211E}" type="presOf" srcId="{0003C8D8-4397-4F45-8888-983EEF8D86A4}" destId="{35DE080B-4DA5-0D46-AA56-319B737C1C5C}" srcOrd="1" destOrd="0" presId="urn:microsoft.com/office/officeart/2005/8/layout/process1"/>
    <dgm:cxn modelId="{A68B5AB2-783A-3F41-BFAC-B2F2722D6FF8}" type="presOf" srcId="{90151401-2023-B34C-AC2B-1F81A9D136FD}" destId="{03151C91-591B-4241-80CF-5FD1AE716982}" srcOrd="0" destOrd="0" presId="urn:microsoft.com/office/officeart/2005/8/layout/process1"/>
    <dgm:cxn modelId="{ABC2B4E5-0580-054C-972D-0DFA8C1AB2DF}" type="presOf" srcId="{37ADA22C-516D-B046-B6DB-708840A93ADA}" destId="{95CCE976-991A-3846-B2F1-65FF8672AFC8}" srcOrd="0" destOrd="0" presId="urn:microsoft.com/office/officeart/2005/8/layout/process1"/>
    <dgm:cxn modelId="{11270CEC-089E-7449-AAC6-D691868201BF}" srcId="{D77C809A-9C98-F64E-83D7-D1EEE619656C}" destId="{FCD7CAD8-96D2-DA46-A626-738362703828}" srcOrd="3" destOrd="0" parTransId="{26C98045-3A30-AF45-B2C7-C6182E9760F4}" sibTransId="{C8A2FED0-2DFB-C748-9EE3-80535C77AA52}"/>
    <dgm:cxn modelId="{8A48FDEC-5630-694E-A8E0-15F9196EF941}" type="presOf" srcId="{95F43015-0842-8148-BC26-5DE1552B1FDE}" destId="{3C02AFCD-B57E-0C47-8D46-B7D86A2BFE60}" srcOrd="0" destOrd="0" presId="urn:microsoft.com/office/officeart/2005/8/layout/process1"/>
    <dgm:cxn modelId="{F5546AF1-BE35-0B48-AD80-2A6D44FF0D84}" type="presOf" srcId="{D77C809A-9C98-F64E-83D7-D1EEE619656C}" destId="{DA101B12-CB6B-F94C-884F-2FA1F714E760}" srcOrd="0" destOrd="0" presId="urn:microsoft.com/office/officeart/2005/8/layout/process1"/>
    <dgm:cxn modelId="{D23EDEB5-FB14-2240-B435-0E811C23CE21}" type="presParOf" srcId="{DA101B12-CB6B-F94C-884F-2FA1F714E760}" destId="{A363AC0B-E066-834D-A5E3-A7BD6F97B328}" srcOrd="0" destOrd="0" presId="urn:microsoft.com/office/officeart/2005/8/layout/process1"/>
    <dgm:cxn modelId="{C29F2D96-FCAF-8B42-AB57-8795E2889951}" type="presParOf" srcId="{DA101B12-CB6B-F94C-884F-2FA1F714E760}" destId="{27FB183C-B027-3246-92A1-1F08D35919CF}" srcOrd="1" destOrd="0" presId="urn:microsoft.com/office/officeart/2005/8/layout/process1"/>
    <dgm:cxn modelId="{E4C6B6D1-0950-6045-8B60-ABE97718998F}" type="presParOf" srcId="{27FB183C-B027-3246-92A1-1F08D35919CF}" destId="{35DE080B-4DA5-0D46-AA56-319B737C1C5C}" srcOrd="0" destOrd="0" presId="urn:microsoft.com/office/officeart/2005/8/layout/process1"/>
    <dgm:cxn modelId="{240AD568-2F8D-D44D-B3F9-F2B2C25A6F37}" type="presParOf" srcId="{DA101B12-CB6B-F94C-884F-2FA1F714E760}" destId="{03151C91-591B-4241-80CF-5FD1AE716982}" srcOrd="2" destOrd="0" presId="urn:microsoft.com/office/officeart/2005/8/layout/process1"/>
    <dgm:cxn modelId="{82CF89BB-5BFE-744E-8212-7EF76E55BA52}" type="presParOf" srcId="{DA101B12-CB6B-F94C-884F-2FA1F714E760}" destId="{25E89F64-826C-E04C-B4B1-E39E6A011794}" srcOrd="3" destOrd="0" presId="urn:microsoft.com/office/officeart/2005/8/layout/process1"/>
    <dgm:cxn modelId="{00DE9740-0040-B640-A2DB-B455DEB88468}" type="presParOf" srcId="{25E89F64-826C-E04C-B4B1-E39E6A011794}" destId="{7FE773CE-86BF-CF4B-BB7D-56EA093A52F2}" srcOrd="0" destOrd="0" presId="urn:microsoft.com/office/officeart/2005/8/layout/process1"/>
    <dgm:cxn modelId="{4AC1F59F-D377-E64D-930D-42C8CE98B9FD}" type="presParOf" srcId="{DA101B12-CB6B-F94C-884F-2FA1F714E760}" destId="{3C02AFCD-B57E-0C47-8D46-B7D86A2BFE60}" srcOrd="4" destOrd="0" presId="urn:microsoft.com/office/officeart/2005/8/layout/process1"/>
    <dgm:cxn modelId="{E1C11814-881C-1541-B84C-BB450A88F4B8}" type="presParOf" srcId="{DA101B12-CB6B-F94C-884F-2FA1F714E760}" destId="{95CCE976-991A-3846-B2F1-65FF8672AFC8}" srcOrd="5" destOrd="0" presId="urn:microsoft.com/office/officeart/2005/8/layout/process1"/>
    <dgm:cxn modelId="{D9CAFA3C-8827-F740-BC16-4E3FC47C534D}" type="presParOf" srcId="{95CCE976-991A-3846-B2F1-65FF8672AFC8}" destId="{9310BCA4-167C-AC4B-88D5-DA5002B96645}" srcOrd="0" destOrd="0" presId="urn:microsoft.com/office/officeart/2005/8/layout/process1"/>
    <dgm:cxn modelId="{61176B21-4D3F-A049-985A-C3F66EA98A7D}" type="presParOf" srcId="{DA101B12-CB6B-F94C-884F-2FA1F714E760}" destId="{1308AA4D-6629-A44B-BDB0-2B56A10F1D3B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4DBAD5-5935-F144-BFF1-21D2580FDA9A}">
      <dsp:nvSpPr>
        <dsp:cNvPr id="0" name=""/>
        <dsp:cNvSpPr/>
      </dsp:nvSpPr>
      <dsp:spPr>
        <a:xfrm rot="5044663">
          <a:off x="2029287" y="-943014"/>
          <a:ext cx="2839661" cy="6466752"/>
        </a:xfrm>
        <a:prstGeom prst="swooshArrow">
          <a:avLst>
            <a:gd name="adj1" fmla="val 16310"/>
            <a:gd name="adj2" fmla="val 31370"/>
          </a:avLst>
        </a:prstGeom>
        <a:solidFill>
          <a:srgbClr val="C00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CF4925-C36C-F54D-8279-671820170D47}">
      <dsp:nvSpPr>
        <dsp:cNvPr id="0" name=""/>
        <dsp:cNvSpPr/>
      </dsp:nvSpPr>
      <dsp:spPr>
        <a:xfrm>
          <a:off x="2362200" y="2091524"/>
          <a:ext cx="99859" cy="99859"/>
        </a:xfrm>
        <a:prstGeom prst="ellipse">
          <a:avLst/>
        </a:prstGeom>
        <a:solidFill>
          <a:srgbClr val="ACA39A"/>
        </a:solidFill>
        <a:ln w="381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BA7378-B526-B446-ADD2-7D51B4DDF828}">
      <dsp:nvSpPr>
        <dsp:cNvPr id="0" name=""/>
        <dsp:cNvSpPr/>
      </dsp:nvSpPr>
      <dsp:spPr>
        <a:xfrm>
          <a:off x="413218" y="486700"/>
          <a:ext cx="1864354" cy="732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rgbClr val="7A6E67"/>
              </a:solidFill>
              <a:latin typeface="ITC Berkeley Oldstyle Medium" charset="0"/>
            </a:rPr>
            <a:t>Weighted centroid of the county…</a:t>
          </a:r>
          <a:endParaRPr lang="en-US" sz="1800" b="0" kern="1200" dirty="0"/>
        </a:p>
      </dsp:txBody>
      <dsp:txXfrm>
        <a:off x="413218" y="486700"/>
        <a:ext cx="1864354" cy="732915"/>
      </dsp:txXfrm>
    </dsp:sp>
    <dsp:sp modelId="{8FC48FBA-FFED-ED48-BBED-8BC3B79D0434}">
      <dsp:nvSpPr>
        <dsp:cNvPr id="0" name=""/>
        <dsp:cNvSpPr/>
      </dsp:nvSpPr>
      <dsp:spPr>
        <a:xfrm>
          <a:off x="2514598" y="2015320"/>
          <a:ext cx="2217070" cy="732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rgbClr val="7A6E67"/>
              </a:solidFill>
              <a:latin typeface="ITC Berkeley Oldstyle Medium" charset="0"/>
            </a:rPr>
            <a:t>…by </a:t>
          </a:r>
          <a:r>
            <a:rPr lang="en-US" sz="1800" b="1" kern="1200" dirty="0">
              <a:solidFill>
                <a:srgbClr val="7A6E67"/>
              </a:solidFill>
              <a:latin typeface="ITC Berkeley Oldstyle Medium" charset="0"/>
            </a:rPr>
            <a:t>non-white</a:t>
          </a:r>
          <a:r>
            <a:rPr lang="en-US" sz="1800" b="0" kern="1200" dirty="0">
              <a:solidFill>
                <a:srgbClr val="7A6E67"/>
              </a:solidFill>
              <a:latin typeface="ITC Berkeley Oldstyle Medium" charset="0"/>
            </a:rPr>
            <a:t> and </a:t>
          </a:r>
          <a:r>
            <a:rPr lang="en-US" sz="1800" b="1" kern="1200" dirty="0">
              <a:solidFill>
                <a:srgbClr val="7A6E67"/>
              </a:solidFill>
              <a:latin typeface="ITC Berkeley Oldstyle Medium" charset="0"/>
            </a:rPr>
            <a:t>below-poverty-line</a:t>
          </a:r>
          <a:r>
            <a:rPr lang="en-US" sz="1800" b="0" kern="1200" dirty="0">
              <a:solidFill>
                <a:srgbClr val="7A6E67"/>
              </a:solidFill>
              <a:latin typeface="ITC Berkeley Oldstyle Medium" charset="0"/>
            </a:rPr>
            <a:t> characteristics</a:t>
          </a:r>
          <a:endParaRPr lang="en-US" sz="1800" kern="1200" dirty="0"/>
        </a:p>
      </dsp:txBody>
      <dsp:txXfrm>
        <a:off x="2514598" y="2015320"/>
        <a:ext cx="2217070" cy="732915"/>
      </dsp:txXfrm>
    </dsp:sp>
    <dsp:sp modelId="{34553F0B-BCC2-0643-9608-9EB94B1289D0}">
      <dsp:nvSpPr>
        <dsp:cNvPr id="0" name=""/>
        <dsp:cNvSpPr/>
      </dsp:nvSpPr>
      <dsp:spPr>
        <a:xfrm>
          <a:off x="3782333" y="3847808"/>
          <a:ext cx="2519398" cy="732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0" tIns="55880" rIns="55880" bIns="55880" numCol="1" spcCol="1270" anchor="t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400" kern="1200"/>
        </a:p>
      </dsp:txBody>
      <dsp:txXfrm>
        <a:off x="3782333" y="3847808"/>
        <a:ext cx="2519398" cy="7329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63AC0B-E066-834D-A5E3-A7BD6F97B328}">
      <dsp:nvSpPr>
        <dsp:cNvPr id="0" name=""/>
        <dsp:cNvSpPr/>
      </dsp:nvSpPr>
      <dsp:spPr>
        <a:xfrm>
          <a:off x="3465" y="1833280"/>
          <a:ext cx="1515340" cy="1378012"/>
        </a:xfrm>
        <a:prstGeom prst="roundRect">
          <a:avLst>
            <a:gd name="adj" fmla="val 10000"/>
          </a:avLst>
        </a:prstGeom>
        <a:solidFill>
          <a:srgbClr val="C00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Creation of synthetic households</a:t>
          </a:r>
        </a:p>
      </dsp:txBody>
      <dsp:txXfrm>
        <a:off x="43826" y="1873641"/>
        <a:ext cx="1434618" cy="1297290"/>
      </dsp:txXfrm>
    </dsp:sp>
    <dsp:sp modelId="{27FB183C-B027-3246-92A1-1F08D35919CF}">
      <dsp:nvSpPr>
        <dsp:cNvPr id="0" name=""/>
        <dsp:cNvSpPr/>
      </dsp:nvSpPr>
      <dsp:spPr>
        <a:xfrm>
          <a:off x="1670339" y="2334384"/>
          <a:ext cx="321252" cy="375804"/>
        </a:xfrm>
        <a:prstGeom prst="rightArrow">
          <a:avLst>
            <a:gd name="adj1" fmla="val 60000"/>
            <a:gd name="adj2" fmla="val 50000"/>
          </a:avLst>
        </a:prstGeom>
        <a:solidFill>
          <a:srgbClr val="C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1670339" y="2409545"/>
        <a:ext cx="224876" cy="225482"/>
      </dsp:txXfrm>
    </dsp:sp>
    <dsp:sp modelId="{03151C91-591B-4241-80CF-5FD1AE716982}">
      <dsp:nvSpPr>
        <dsp:cNvPr id="0" name=""/>
        <dsp:cNvSpPr/>
      </dsp:nvSpPr>
      <dsp:spPr>
        <a:xfrm>
          <a:off x="2124941" y="1833280"/>
          <a:ext cx="1515340" cy="1378012"/>
        </a:xfrm>
        <a:prstGeom prst="roundRect">
          <a:avLst>
            <a:gd name="adj" fmla="val 10000"/>
          </a:avLst>
        </a:prstGeom>
        <a:solidFill>
          <a:srgbClr val="C00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Separation of variables into three categories</a:t>
          </a:r>
        </a:p>
      </dsp:txBody>
      <dsp:txXfrm>
        <a:off x="2165302" y="1873641"/>
        <a:ext cx="1434618" cy="1297290"/>
      </dsp:txXfrm>
    </dsp:sp>
    <dsp:sp modelId="{25E89F64-826C-E04C-B4B1-E39E6A011794}">
      <dsp:nvSpPr>
        <dsp:cNvPr id="0" name=""/>
        <dsp:cNvSpPr/>
      </dsp:nvSpPr>
      <dsp:spPr>
        <a:xfrm>
          <a:off x="3791815" y="2334384"/>
          <a:ext cx="321252" cy="375804"/>
        </a:xfrm>
        <a:prstGeom prst="rightArrow">
          <a:avLst>
            <a:gd name="adj1" fmla="val 60000"/>
            <a:gd name="adj2" fmla="val 50000"/>
          </a:avLst>
        </a:prstGeom>
        <a:solidFill>
          <a:srgbClr val="C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3791815" y="2409545"/>
        <a:ext cx="224876" cy="225482"/>
      </dsp:txXfrm>
    </dsp:sp>
    <dsp:sp modelId="{3C02AFCD-B57E-0C47-8D46-B7D86A2BFE60}">
      <dsp:nvSpPr>
        <dsp:cNvPr id="0" name=""/>
        <dsp:cNvSpPr/>
      </dsp:nvSpPr>
      <dsp:spPr>
        <a:xfrm>
          <a:off x="4246418" y="1833280"/>
          <a:ext cx="1515340" cy="1378012"/>
        </a:xfrm>
        <a:prstGeom prst="roundRect">
          <a:avLst>
            <a:gd name="adj" fmla="val 10000"/>
          </a:avLst>
        </a:prstGeom>
        <a:solidFill>
          <a:srgbClr val="C00000"/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FFFFFF"/>
              </a:solidFill>
              <a:latin typeface="Univers 67 CondensedBold"/>
              <a:ea typeface="+mn-ea"/>
              <a:cs typeface="+mn-cs"/>
            </a:rPr>
            <a:t>Weighted sum of the three categories </a:t>
          </a:r>
        </a:p>
      </dsp:txBody>
      <dsp:txXfrm>
        <a:off x="4286779" y="1873641"/>
        <a:ext cx="1434618" cy="1297290"/>
      </dsp:txXfrm>
    </dsp:sp>
    <dsp:sp modelId="{95CCE976-991A-3846-B2F1-65FF8672AFC8}">
      <dsp:nvSpPr>
        <dsp:cNvPr id="0" name=""/>
        <dsp:cNvSpPr/>
      </dsp:nvSpPr>
      <dsp:spPr>
        <a:xfrm>
          <a:off x="5913292" y="2334384"/>
          <a:ext cx="321252" cy="375804"/>
        </a:xfrm>
        <a:prstGeom prst="rightArrow">
          <a:avLst>
            <a:gd name="adj1" fmla="val 60000"/>
            <a:gd name="adj2" fmla="val 50000"/>
          </a:avLst>
        </a:prstGeom>
        <a:solidFill>
          <a:srgbClr val="C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5913292" y="2409545"/>
        <a:ext cx="224876" cy="225482"/>
      </dsp:txXfrm>
    </dsp:sp>
    <dsp:sp modelId="{1308AA4D-6629-A44B-BDB0-2B56A10F1D3B}">
      <dsp:nvSpPr>
        <dsp:cNvPr id="0" name=""/>
        <dsp:cNvSpPr/>
      </dsp:nvSpPr>
      <dsp:spPr>
        <a:xfrm>
          <a:off x="6367894" y="1833280"/>
          <a:ext cx="1515340" cy="1378012"/>
        </a:xfrm>
        <a:prstGeom prst="roundRect">
          <a:avLst>
            <a:gd name="adj" fmla="val 10000"/>
          </a:avLst>
        </a:prstGeom>
        <a:solidFill>
          <a:srgbClr val="C00000"/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FFFFFF"/>
              </a:solidFill>
              <a:latin typeface="Univers 67 CondensedBold"/>
              <a:ea typeface="+mn-ea"/>
              <a:cs typeface="+mn-cs"/>
            </a:rPr>
            <a:t>FAII</a:t>
          </a:r>
        </a:p>
      </dsp:txBody>
      <dsp:txXfrm>
        <a:off x="6408255" y="1873641"/>
        <a:ext cx="1434618" cy="12972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55A0C9-E830-1241-BEA3-6925DA004ECF}" type="datetimeFigureOut">
              <a:rPr lang="en-US" smtClean="0"/>
              <a:pPr/>
              <a:t>7/19/23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4522-76EF-EF4D-8870-07F3436BA4E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024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eg>
</file>

<file path=ppt/media/image16.png>
</file>

<file path=ppt/media/image2.jpg>
</file>

<file path=ppt/media/image4.jpe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45082-6AF3-024B-A14D-C5AD8123919E}" type="datetimeFigureOut">
              <a:rPr lang="en-US" smtClean="0"/>
              <a:pPr/>
              <a:t>7/19/23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6D18E-8B09-B24B-9169-4FC527B8D8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53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1E7E8-FE14-4313-BEE7-54484FB85C9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03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-Here we can say we tried factor analysis and the results were the same!</a:t>
            </a:r>
          </a:p>
          <a:p>
            <a:r>
              <a:rPr lang="en-US" dirty="0"/>
              <a:t>Min: 29.71</a:t>
            </a:r>
          </a:p>
          <a:p>
            <a:r>
              <a:rPr lang="en-US" dirty="0"/>
              <a:t>Std: 3.4</a:t>
            </a:r>
          </a:p>
          <a:p>
            <a:r>
              <a:rPr lang="en-US" dirty="0"/>
              <a:t>Max: 68.35</a:t>
            </a:r>
          </a:p>
          <a:p>
            <a:r>
              <a:rPr lang="en-US" dirty="0"/>
              <a:t>Count: 3213</a:t>
            </a:r>
          </a:p>
          <a:p>
            <a:r>
              <a:rPr lang="en-US" dirty="0"/>
              <a:t>25%=41.41</a:t>
            </a:r>
          </a:p>
          <a:p>
            <a:r>
              <a:rPr lang="en-US" dirty="0"/>
              <a:t>50%=43.48</a:t>
            </a:r>
          </a:p>
          <a:p>
            <a:r>
              <a:rPr lang="en-US" dirty="0"/>
              <a:t>75%=45.38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4966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-This is what we delivered as our final product (static visualization) </a:t>
            </a:r>
          </a:p>
          <a:p>
            <a:r>
              <a:rPr lang="en-US" dirty="0"/>
              <a:t>-Mention that this includes food insecurity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7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weights here are 4/8, 4/8 and 0/8!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502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-mention non-commercial vs commercial food sources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341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1E7E8-FE14-4313-BEE7-54484FB85C9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273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29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17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1E7E8-FE14-4313-BEE7-54484FB85C9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759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1E7E8-FE14-4313-BEE7-54484FB85C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759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that those are the first two variables we are utilizing!</a:t>
            </a:r>
          </a:p>
          <a:p>
            <a:r>
              <a:rPr lang="en-US" dirty="0"/>
              <a:t>An alternative name for the household: </a:t>
            </a:r>
            <a:r>
              <a:rPr lang="en-US" b="1" dirty="0"/>
              <a:t>underrepresented poor household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1E7E8-FE14-4313-BEE7-54484FB85C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67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1E7E8-FE14-4313-BEE7-54484FB85C9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768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1E7E8-FE14-4313-BEE7-54484FB85C9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011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-Mention that we used the points data to generate distances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1E7E8-FE14-4313-BEE7-54484FB85C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90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2604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212725" y="34893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242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248608"/>
            <a:ext cx="8229600" cy="48023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700" b="0" i="0" baseline="0">
                <a:solidFill>
                  <a:srgbClr val="18453B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1 column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9670"/>
            <a:ext cx="8229600" cy="4066495"/>
          </a:xfrm>
          <a:prstGeom prst="rect">
            <a:avLst/>
          </a:prstGeom>
        </p:spPr>
        <p:txBody>
          <a:bodyPr/>
          <a:lstStyle>
            <a:lvl1pPr>
              <a:buClr>
                <a:srgbClr val="18453B"/>
              </a:buClr>
              <a:buFont typeface="Arial"/>
              <a:buChar char="•"/>
              <a:defRPr sz="2100" b="0" i="0">
                <a:solidFill>
                  <a:srgbClr val="595959"/>
                </a:solidFill>
                <a:latin typeface="Gotham Book"/>
                <a:cs typeface="Gotham Book"/>
              </a:defRPr>
            </a:lvl1pPr>
            <a:lvl2pPr>
              <a:buClr>
                <a:schemeClr val="tx1">
                  <a:lumMod val="75000"/>
                  <a:lumOff val="25000"/>
                </a:schemeClr>
              </a:buClr>
              <a:buSzPct val="85000"/>
              <a:buFont typeface="Arial"/>
              <a:buChar char="•"/>
              <a:defRPr sz="1800" b="0" i="0">
                <a:solidFill>
                  <a:srgbClr val="595959"/>
                </a:solidFill>
                <a:latin typeface="Gotham Book"/>
                <a:cs typeface="Gotham Book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 sz="15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3pPr>
            <a:lvl4pPr>
              <a:defRPr b="0" i="0">
                <a:latin typeface="Gotham Book"/>
                <a:cs typeface="Gotham Book"/>
              </a:defRPr>
            </a:lvl4pPr>
            <a:lvl5pPr>
              <a:defRPr b="0" i="0">
                <a:latin typeface="Gotham Book"/>
                <a:cs typeface="Gotham Book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1642C27C-465E-406E-AF2A-9E36DA6F2167}" type="datetime1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</a:lstStyle>
          <a:p>
            <a:pPr>
              <a:defRPr/>
            </a:pPr>
            <a:r>
              <a:rPr lang="en-US"/>
              <a:t>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0B4461CB-4CA9-2A43-A3FA-624E1DA485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101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230E8-8510-B0F4-CE30-B62E5B4A8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502EE6-562F-3FA5-C707-8828E83D2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D097D-B0F5-A245-ABC7-6621765DEA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A08BA5-A0FE-DDC4-319F-FCB2F109A1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6DE811-85A1-C1A3-B6B3-3080F9A060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E5B76D-DE76-7483-D9F3-2F98F1A7E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3B0B8-51FA-D94D-AD62-AFD965028A36}" type="datetimeFigureOut">
              <a:rPr lang="en-US" smtClean="0"/>
              <a:t>7/19/23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318FF5-4CB4-0EBB-3D63-5D6070828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36BC98-877B-A109-BFC5-6DB4894C2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3AA2-40E5-D044-99BB-9B2945CDC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50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212725" y="34893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8"/>
          <p:cNvSpPr>
            <a:spLocks noChangeArrowheads="1"/>
          </p:cNvSpPr>
          <p:nvPr userDrawn="1"/>
        </p:nvSpPr>
        <p:spPr bwMode="auto">
          <a:xfrm>
            <a:off x="0" y="6348431"/>
            <a:ext cx="9144000" cy="509569"/>
          </a:xfrm>
          <a:prstGeom prst="rect">
            <a:avLst/>
          </a:prstGeom>
          <a:solidFill>
            <a:srgbClr val="C8102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Picture 12" descr="ISU LEFT white.eps"/>
          <p:cNvPicPr>
            <a:picLocks noChangeAspect="1"/>
          </p:cNvPicPr>
          <p:nvPr userDrawn="1"/>
        </p:nvPicPr>
        <p:blipFill>
          <a:blip r:embed="rId7"/>
          <a:srcRect b="38235"/>
          <a:stretch>
            <a:fillRect/>
          </a:stretch>
        </p:blipFill>
        <p:spPr bwMode="auto">
          <a:xfrm>
            <a:off x="381000" y="6503215"/>
            <a:ext cx="2396490" cy="197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 Placeholder 4"/>
          <p:cNvSpPr txBox="1">
            <a:spLocks/>
          </p:cNvSpPr>
          <p:nvPr userDrawn="1"/>
        </p:nvSpPr>
        <p:spPr>
          <a:xfrm>
            <a:off x="4163705" y="6470650"/>
            <a:ext cx="4191000" cy="285750"/>
          </a:xfrm>
          <a:prstGeom prst="rect">
            <a:avLst/>
          </a:prstGeom>
        </p:spPr>
        <p:txBody>
          <a:bodyPr/>
          <a:lstStyle>
            <a:lvl1pPr marL="0" indent="0" algn="r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None/>
              <a:defRPr sz="1600" b="1" i="0" baseline="0">
                <a:solidFill>
                  <a:schemeClr val="bg1"/>
                </a:solidFill>
                <a:latin typeface="Univers 65" charset="0"/>
                <a:ea typeface="Univers 65" charset="0"/>
                <a:cs typeface="Univers 65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9pPr>
          </a:lstStyle>
          <a:p>
            <a:r>
              <a:rPr lang="en-US" sz="1200" b="1" dirty="0">
                <a:solidFill>
                  <a:schemeClr val="bg1"/>
                </a:solidFill>
                <a:latin typeface="Univers 75 Black" charset="0"/>
                <a:ea typeface="Univers 75 Black" charset="0"/>
                <a:cs typeface="Univers 75 Black" charset="0"/>
              </a:rPr>
              <a:t>Food Access Inequity</a:t>
            </a:r>
          </a:p>
        </p:txBody>
      </p:sp>
      <p:cxnSp>
        <p:nvCxnSpPr>
          <p:cNvPr id="16" name="Straight Connector 15"/>
          <p:cNvCxnSpPr/>
          <p:nvPr userDrawn="1"/>
        </p:nvCxnSpPr>
        <p:spPr bwMode="auto">
          <a:xfrm>
            <a:off x="8458200" y="6531769"/>
            <a:ext cx="0" cy="152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Slide Number Placeholder 5"/>
          <p:cNvSpPr txBox="1">
            <a:spLocks/>
          </p:cNvSpPr>
          <p:nvPr userDrawn="1"/>
        </p:nvSpPr>
        <p:spPr>
          <a:xfrm>
            <a:off x="8534400" y="6470650"/>
            <a:ext cx="533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Times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pPr algn="l"/>
            <a:fld id="{60FAC648-EA3A-9C41-B47D-FEC33027B8CE}" type="slidenum">
              <a:rPr lang="en-US" smtClean="0">
                <a:solidFill>
                  <a:schemeClr val="bg1"/>
                </a:solidFill>
              </a:rPr>
              <a:pPr algn="l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4" r:id="rId2"/>
    <p:sldLayoutId id="2147483663" r:id="rId3"/>
    <p:sldLayoutId id="2147483665" r:id="rId4"/>
    <p:sldLayoutId id="2147483667" r:id="rId5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8102E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4" r="5535"/>
          <a:stretch/>
        </p:blipFill>
        <p:spPr>
          <a:xfrm>
            <a:off x="0" y="304800"/>
            <a:ext cx="9144000" cy="6553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0" y="0"/>
            <a:ext cx="9144000" cy="7188200"/>
          </a:xfrm>
          <a:prstGeom prst="rect">
            <a:avLst/>
          </a:prstGeom>
          <a:solidFill>
            <a:srgbClr val="C8102E">
              <a:alpha val="9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C8102E"/>
              </a:solidFill>
              <a:effectLst/>
              <a:latin typeface="Times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762000"/>
            <a:ext cx="6656294" cy="5143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14400" y="3429000"/>
            <a:ext cx="678180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50" b="1" dirty="0">
                <a:solidFill>
                  <a:schemeClr val="bg1"/>
                </a:solidFill>
                <a:latin typeface="Univers 75 Black" charset="0"/>
                <a:ea typeface="Univers 75 Black" charset="0"/>
                <a:cs typeface="Univers 75 Black" charset="0"/>
              </a:rPr>
              <a:t>2023 AAEA Annual Meeting</a:t>
            </a:r>
          </a:p>
          <a:p>
            <a:r>
              <a:rPr lang="en-US" sz="1750" b="1" dirty="0">
                <a:solidFill>
                  <a:schemeClr val="bg1"/>
                </a:solidFill>
                <a:latin typeface="Univers 75 Black" charset="0"/>
                <a:ea typeface="Univers 75 Black" charset="0"/>
                <a:cs typeface="Univers 75 Black" charset="0"/>
              </a:rPr>
              <a:t>Local Food Economics Data Visualization Challenge</a:t>
            </a:r>
          </a:p>
          <a:p>
            <a:r>
              <a:rPr lang="en-US" sz="1750" b="1" dirty="0">
                <a:solidFill>
                  <a:schemeClr val="bg1"/>
                </a:solidFill>
                <a:latin typeface="Univers 75 Black" charset="0"/>
                <a:ea typeface="Univers 75 Black" charset="0"/>
                <a:cs typeface="Univers 75 Black" charset="0"/>
              </a:rPr>
              <a:t>07/23/2023</a:t>
            </a: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0" y="4495800"/>
            <a:ext cx="9144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>
                <a:alpha val="8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/>
          <p:cNvCxnSpPr/>
          <p:nvPr/>
        </p:nvCxnSpPr>
        <p:spPr bwMode="auto">
          <a:xfrm>
            <a:off x="0" y="2209800"/>
            <a:ext cx="9144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>
                <a:alpha val="8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5" name="Picture 14" descr="A picture containing text, grass, green&#10;&#10;Description automatically generated">
            <a:extLst>
              <a:ext uri="{FF2B5EF4-FFF2-40B4-BE49-F238E27FC236}">
                <a16:creationId xmlns:a16="http://schemas.microsoft.com/office/drawing/2014/main" id="{8F74DBC6-6D38-7640-A48A-49485BA3D7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5929993"/>
            <a:ext cx="5026129" cy="914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Picture 2" descr="A picture containing text, font, logo, screenshot&#10;&#10;Description automatically generated">
            <a:extLst>
              <a:ext uri="{FF2B5EF4-FFF2-40B4-BE49-F238E27FC236}">
                <a16:creationId xmlns:a16="http://schemas.microsoft.com/office/drawing/2014/main" id="{9D3413A2-A94F-8D42-A383-54EF293898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0998" y="4819650"/>
            <a:ext cx="2740199" cy="20383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 descr="A picture containing text, font, white&#10;&#10;Description automatically generated">
            <a:extLst>
              <a:ext uri="{FF2B5EF4-FFF2-40B4-BE49-F238E27FC236}">
                <a16:creationId xmlns:a16="http://schemas.microsoft.com/office/drawing/2014/main" id="{045A1979-0947-3448-E1B5-4924617388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0600" y="4860640"/>
            <a:ext cx="5026129" cy="8229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73354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50571" y="134647"/>
            <a:ext cx="8803530" cy="745629"/>
          </a:xfrm>
          <a:prstGeom prst="rect">
            <a:avLst/>
          </a:prstGeom>
        </p:spPr>
        <p:txBody>
          <a:bodyPr vert="horz" lIns="51435" tIns="25718" rIns="51435" bIns="2571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eaLnBrk="0" hangingPunct="0"/>
            <a:r>
              <a:rPr lang="en-US" sz="3200" b="1" dirty="0">
                <a:solidFill>
                  <a:srgbClr val="C8102E"/>
                </a:solidFill>
                <a:latin typeface="Univers 75 Black" charset="0"/>
              </a:rPr>
              <a:t>Data Points</a:t>
            </a:r>
          </a:p>
        </p:txBody>
      </p:sp>
      <p:pic>
        <p:nvPicPr>
          <p:cNvPr id="3" name="Picture 2" descr="A map of the united states&#10;&#10;Description automatically generated">
            <a:extLst>
              <a:ext uri="{FF2B5EF4-FFF2-40B4-BE49-F238E27FC236}">
                <a16:creationId xmlns:a16="http://schemas.microsoft.com/office/drawing/2014/main" id="{27299550-C010-C91F-75A2-3182994DE4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83" t="20435" r="17462" b="23414"/>
          <a:stretch/>
        </p:blipFill>
        <p:spPr>
          <a:xfrm>
            <a:off x="359652" y="880276"/>
            <a:ext cx="8385367" cy="5212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56D97C0-23F0-EF30-0416-C01C88FD97AC}"/>
              </a:ext>
            </a:extLst>
          </p:cNvPr>
          <p:cNvSpPr txBox="1"/>
          <p:nvPr/>
        </p:nvSpPr>
        <p:spPr>
          <a:xfrm>
            <a:off x="762000" y="4800600"/>
            <a:ext cx="1752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A6E67"/>
                </a:solidFill>
                <a:latin typeface="+mn-lt"/>
              </a:rPr>
              <a:t>Water sources</a:t>
            </a:r>
          </a:p>
          <a:p>
            <a:r>
              <a:rPr lang="en-US" sz="1400" dirty="0">
                <a:solidFill>
                  <a:srgbClr val="7A6E67"/>
                </a:solidFill>
                <a:latin typeface="+mn-lt"/>
              </a:rPr>
              <a:t>Vegetable sources</a:t>
            </a:r>
          </a:p>
          <a:p>
            <a:r>
              <a:rPr lang="en-US" sz="1400" dirty="0">
                <a:solidFill>
                  <a:srgbClr val="7A6E67"/>
                </a:solidFill>
                <a:latin typeface="+mn-lt"/>
              </a:rPr>
              <a:t>Public hunting land</a:t>
            </a:r>
          </a:p>
          <a:p>
            <a:r>
              <a:rPr lang="en-US" sz="1400" dirty="0">
                <a:solidFill>
                  <a:srgbClr val="7A6E67"/>
                </a:solidFill>
                <a:latin typeface="+mn-lt"/>
              </a:rPr>
              <a:t>Meat sources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65CA23E-DEC4-869D-684D-A2C115FF2477}"/>
              </a:ext>
            </a:extLst>
          </p:cNvPr>
          <p:cNvSpPr/>
          <p:nvPr/>
        </p:nvSpPr>
        <p:spPr bwMode="auto">
          <a:xfrm>
            <a:off x="609600" y="4902192"/>
            <a:ext cx="152400" cy="152400"/>
          </a:xfrm>
          <a:prstGeom prst="ellipse">
            <a:avLst/>
          </a:prstGeom>
          <a:solidFill>
            <a:srgbClr val="2817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14764E8-E4FA-24A3-4FC2-9F8FF9A33ED9}"/>
              </a:ext>
            </a:extLst>
          </p:cNvPr>
          <p:cNvSpPr/>
          <p:nvPr/>
        </p:nvSpPr>
        <p:spPr bwMode="auto">
          <a:xfrm>
            <a:off x="609600" y="5105400"/>
            <a:ext cx="152400" cy="152400"/>
          </a:xfrm>
          <a:prstGeom prst="ellipse">
            <a:avLst/>
          </a:prstGeom>
          <a:solidFill>
            <a:srgbClr val="3C813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17416E1-80D1-2FDC-01A6-208A2392191B}"/>
              </a:ext>
            </a:extLst>
          </p:cNvPr>
          <p:cNvSpPr/>
          <p:nvPr/>
        </p:nvSpPr>
        <p:spPr bwMode="auto">
          <a:xfrm>
            <a:off x="609600" y="5308608"/>
            <a:ext cx="152400" cy="152400"/>
          </a:xfrm>
          <a:prstGeom prst="ellipse">
            <a:avLst/>
          </a:prstGeom>
          <a:solidFill>
            <a:srgbClr val="F8A5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A45F1CC-18C0-5047-0A17-910FACCB42FC}"/>
              </a:ext>
            </a:extLst>
          </p:cNvPr>
          <p:cNvSpPr/>
          <p:nvPr/>
        </p:nvSpPr>
        <p:spPr bwMode="auto">
          <a:xfrm>
            <a:off x="609600" y="5511816"/>
            <a:ext cx="152400" cy="152400"/>
          </a:xfrm>
          <a:prstGeom prst="ellipse">
            <a:avLst/>
          </a:prstGeom>
          <a:solidFill>
            <a:srgbClr val="D43C3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pic>
        <p:nvPicPr>
          <p:cNvPr id="10" name="Picture 9" descr="A blue and yellow snake logo&#10;&#10;Description automatically generated">
            <a:extLst>
              <a:ext uri="{FF2B5EF4-FFF2-40B4-BE49-F238E27FC236}">
                <a16:creationId xmlns:a16="http://schemas.microsoft.com/office/drawing/2014/main" id="{73B3B2CD-6A93-2BFD-4BC3-E9BD2CA8E4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400" y="5494939"/>
            <a:ext cx="679450" cy="74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26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71C92-6741-4F0E-07C8-987C01048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32266"/>
            <a:ext cx="7886700" cy="1325563"/>
          </a:xfrm>
        </p:spPr>
        <p:txBody>
          <a:bodyPr/>
          <a:lstStyle/>
          <a:p>
            <a:r>
              <a:rPr lang="en-US" sz="3200" b="1" kern="1200" dirty="0">
                <a:latin typeface="Univers 75 Black" charset="0"/>
              </a:rPr>
              <a:t>Food Access Inequity Index (FAII)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BB1C31-AF4F-6743-60D3-4815BE0A8DE8}"/>
              </a:ext>
            </a:extLst>
          </p:cNvPr>
          <p:cNvSpPr txBox="1"/>
          <p:nvPr/>
        </p:nvSpPr>
        <p:spPr>
          <a:xfrm>
            <a:off x="3844312" y="3499904"/>
            <a:ext cx="1171537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Q1 2023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39E459-2FF5-912A-D691-5E6A9F9714A1}"/>
              </a:ext>
            </a:extLst>
          </p:cNvPr>
          <p:cNvSpPr txBox="1"/>
          <p:nvPr/>
        </p:nvSpPr>
        <p:spPr>
          <a:xfrm>
            <a:off x="6324600" y="272319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2023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E3C38B-859D-4441-B9D3-154FB560762E}"/>
              </a:ext>
            </a:extLst>
          </p:cNvPr>
          <p:cNvSpPr txBox="1"/>
          <p:nvPr/>
        </p:nvSpPr>
        <p:spPr>
          <a:xfrm>
            <a:off x="3844312" y="4923182"/>
            <a:ext cx="1171537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Q4 2022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FC1A8A6-F160-9DE9-E7CA-9ABC0456C8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2979725"/>
              </p:ext>
            </p:extLst>
          </p:nvPr>
        </p:nvGraphicFramePr>
        <p:xfrm>
          <a:off x="628650" y="570235"/>
          <a:ext cx="7886700" cy="50445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Oval 3">
            <a:extLst>
              <a:ext uri="{FF2B5EF4-FFF2-40B4-BE49-F238E27FC236}">
                <a16:creationId xmlns:a16="http://schemas.microsoft.com/office/drawing/2014/main" id="{CEAFD358-4E72-7D63-3B2F-2E09F6D48F67}"/>
              </a:ext>
            </a:extLst>
          </p:cNvPr>
          <p:cNvSpPr/>
          <p:nvPr/>
        </p:nvSpPr>
        <p:spPr bwMode="auto">
          <a:xfrm>
            <a:off x="5486400" y="4086761"/>
            <a:ext cx="182880" cy="182880"/>
          </a:xfrm>
          <a:prstGeom prst="ellipse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9BC536E-CBC0-9836-B0E3-B3426B3E0633}"/>
              </a:ext>
            </a:extLst>
          </p:cNvPr>
          <p:cNvSpPr/>
          <p:nvPr/>
        </p:nvSpPr>
        <p:spPr bwMode="auto">
          <a:xfrm>
            <a:off x="5394960" y="4483406"/>
            <a:ext cx="365760" cy="365760"/>
          </a:xfrm>
          <a:prstGeom prst="ellipse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92DEF5-FBD1-50F2-D72E-51B31879E9B1}"/>
              </a:ext>
            </a:extLst>
          </p:cNvPr>
          <p:cNvSpPr/>
          <p:nvPr/>
        </p:nvSpPr>
        <p:spPr bwMode="auto">
          <a:xfrm>
            <a:off x="4320540" y="5010916"/>
            <a:ext cx="2514600" cy="1188720"/>
          </a:xfrm>
          <a:prstGeom prst="ellipse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kern="1200" dirty="0">
                <a:solidFill>
                  <a:srgbClr val="FFFFFF"/>
                </a:solidFill>
                <a:latin typeface="Univers 67 CondensedBold"/>
                <a:ea typeface="+mn-ea"/>
                <a:cs typeface="+mn-cs"/>
              </a:rPr>
              <a:t>Food Quality: 2.5/8</a:t>
            </a:r>
          </a:p>
          <a:p>
            <a:r>
              <a:rPr kumimoji="0" lang="en-US" sz="1400" b="0" i="0" u="none" strike="noStrike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ivers 67 CondensedBold"/>
              </a:rPr>
              <a:t>Food Quantity: 2.5/8</a:t>
            </a:r>
          </a:p>
          <a:p>
            <a:r>
              <a:rPr lang="en-US" sz="1400" dirty="0">
                <a:solidFill>
                  <a:srgbClr val="FFFFFF"/>
                </a:solidFill>
                <a:latin typeface="Univers 67 CondensedBold"/>
              </a:rPr>
              <a:t>Characteristics: 3/8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5054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71C92-6741-4F0E-07C8-987C01048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730" y="355349"/>
            <a:ext cx="7886700" cy="1325563"/>
          </a:xfrm>
        </p:spPr>
        <p:txBody>
          <a:bodyPr/>
          <a:lstStyle/>
          <a:p>
            <a:pPr algn="ctr"/>
            <a:r>
              <a:rPr lang="en-US" sz="3200" b="1" kern="1200" dirty="0">
                <a:solidFill>
                  <a:srgbClr val="7A6E67"/>
                </a:solidFill>
                <a:latin typeface="Univers 75 Black" charset="0"/>
              </a:rPr>
              <a:t>Food Access Inequity Index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BB1C31-AF4F-6743-60D3-4815BE0A8DE8}"/>
              </a:ext>
            </a:extLst>
          </p:cNvPr>
          <p:cNvSpPr txBox="1"/>
          <p:nvPr/>
        </p:nvSpPr>
        <p:spPr>
          <a:xfrm>
            <a:off x="3844312" y="3499904"/>
            <a:ext cx="1171537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Q1 2023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39E459-2FF5-912A-D691-5E6A9F9714A1}"/>
              </a:ext>
            </a:extLst>
          </p:cNvPr>
          <p:cNvSpPr txBox="1"/>
          <p:nvPr/>
        </p:nvSpPr>
        <p:spPr>
          <a:xfrm>
            <a:off x="6324600" y="272319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2023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E3C38B-859D-4441-B9D3-154FB560762E}"/>
              </a:ext>
            </a:extLst>
          </p:cNvPr>
          <p:cNvSpPr txBox="1"/>
          <p:nvPr/>
        </p:nvSpPr>
        <p:spPr>
          <a:xfrm>
            <a:off x="3844312" y="4923182"/>
            <a:ext cx="1171537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Q4 2022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E09A55-514D-8459-F96A-76CE0CB652F5}"/>
              </a:ext>
            </a:extLst>
          </p:cNvPr>
          <p:cNvSpPr txBox="1"/>
          <p:nvPr/>
        </p:nvSpPr>
        <p:spPr>
          <a:xfrm>
            <a:off x="121292" y="5591754"/>
            <a:ext cx="68891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A6E67"/>
                </a:solidFill>
                <a:effectLst/>
                <a:uLnTx/>
                <a:uFillTx/>
                <a:latin typeface="Univers 67 CondensedBold"/>
                <a:ea typeface="+mn-ea"/>
                <a:cs typeface="+mn-cs"/>
              </a:rPr>
              <a:t>[Sources] American Community Survey, USDA Local Food Portal, Fish and Wildlife Service, National Hydrography Dataset, Local Food Data Warehouse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CDEF07-B799-4D0A-58EF-D45AC9AD14DE}"/>
              </a:ext>
            </a:extLst>
          </p:cNvPr>
          <p:cNvSpPr txBox="1"/>
          <p:nvPr/>
        </p:nvSpPr>
        <p:spPr>
          <a:xfrm>
            <a:off x="7467600" y="5252306"/>
            <a:ext cx="121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7A6E67"/>
                </a:solidFill>
                <a:latin typeface="+mn-lt"/>
              </a:rPr>
              <a:t>High Local Food Access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53B301-B958-D05C-9FCD-9916CAF36B79}"/>
              </a:ext>
            </a:extLst>
          </p:cNvPr>
          <p:cNvSpPr txBox="1"/>
          <p:nvPr/>
        </p:nvSpPr>
        <p:spPr>
          <a:xfrm>
            <a:off x="7467600" y="914400"/>
            <a:ext cx="121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7A6E67"/>
                </a:solidFill>
                <a:latin typeface="+mn-lt"/>
              </a:rPr>
              <a:t>No Local Food Access</a:t>
            </a:r>
          </a:p>
        </p:txBody>
      </p:sp>
      <p:pic>
        <p:nvPicPr>
          <p:cNvPr id="11" name="Picture 10" descr="A map of the united states&#10;&#10;Description automatically generated">
            <a:extLst>
              <a:ext uri="{FF2B5EF4-FFF2-40B4-BE49-F238E27FC236}">
                <a16:creationId xmlns:a16="http://schemas.microsoft.com/office/drawing/2014/main" id="{14F54442-6881-BA4C-E126-8D7D8CF6A2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78" t="27305" r="12174" b="25764"/>
          <a:stretch/>
        </p:blipFill>
        <p:spPr>
          <a:xfrm>
            <a:off x="450635" y="1447800"/>
            <a:ext cx="8111925" cy="38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626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71C92-6741-4F0E-07C8-987C01048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08" y="354686"/>
            <a:ext cx="7886700" cy="1325563"/>
          </a:xfrm>
        </p:spPr>
        <p:txBody>
          <a:bodyPr/>
          <a:lstStyle/>
          <a:p>
            <a:pPr algn="ctr"/>
            <a:r>
              <a:rPr lang="en-US" sz="3200" b="1" kern="1200" dirty="0">
                <a:solidFill>
                  <a:srgbClr val="7A6E67"/>
                </a:solidFill>
                <a:latin typeface="Univers 75 Black" charset="0"/>
              </a:rPr>
              <a:t>Food Access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BB1C31-AF4F-6743-60D3-4815BE0A8DE8}"/>
              </a:ext>
            </a:extLst>
          </p:cNvPr>
          <p:cNvSpPr txBox="1"/>
          <p:nvPr/>
        </p:nvSpPr>
        <p:spPr>
          <a:xfrm>
            <a:off x="3844312" y="3499904"/>
            <a:ext cx="1171537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Q1 2023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39E459-2FF5-912A-D691-5E6A9F9714A1}"/>
              </a:ext>
            </a:extLst>
          </p:cNvPr>
          <p:cNvSpPr txBox="1"/>
          <p:nvPr/>
        </p:nvSpPr>
        <p:spPr>
          <a:xfrm>
            <a:off x="6324600" y="25908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2023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E3C38B-859D-4441-B9D3-154FB560762E}"/>
              </a:ext>
            </a:extLst>
          </p:cNvPr>
          <p:cNvSpPr txBox="1"/>
          <p:nvPr/>
        </p:nvSpPr>
        <p:spPr>
          <a:xfrm>
            <a:off x="3844312" y="4923182"/>
            <a:ext cx="1171537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Q4 2022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5D2A83-7A7E-9D8D-6513-F867880CFEFF}"/>
              </a:ext>
            </a:extLst>
          </p:cNvPr>
          <p:cNvSpPr txBox="1"/>
          <p:nvPr/>
        </p:nvSpPr>
        <p:spPr>
          <a:xfrm>
            <a:off x="121292" y="5591754"/>
            <a:ext cx="68891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A6E67"/>
                </a:solidFill>
                <a:effectLst/>
                <a:uLnTx/>
                <a:uFillTx/>
                <a:latin typeface="Univers 67 CondensedBold"/>
                <a:ea typeface="+mn-ea"/>
                <a:cs typeface="+mn-cs"/>
              </a:rPr>
              <a:t>[Sources] American Community Survey, USDA Local Food Portal, Fish and Wildlife Service, National Hydrography Dataset, Local Food Data Warehouse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7AD9D8-8B2A-BF82-6218-A66B3FEA1327}"/>
              </a:ext>
            </a:extLst>
          </p:cNvPr>
          <p:cNvSpPr txBox="1"/>
          <p:nvPr/>
        </p:nvSpPr>
        <p:spPr>
          <a:xfrm>
            <a:off x="7690250" y="5337208"/>
            <a:ext cx="121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7A6E67"/>
                </a:solidFill>
                <a:latin typeface="+mn-lt"/>
              </a:rPr>
              <a:t>High Local Food Access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DAF4E6-53D1-842B-C7C1-56B717861D4D}"/>
              </a:ext>
            </a:extLst>
          </p:cNvPr>
          <p:cNvSpPr txBox="1"/>
          <p:nvPr/>
        </p:nvSpPr>
        <p:spPr>
          <a:xfrm>
            <a:off x="7690250" y="1013220"/>
            <a:ext cx="121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7A6E67"/>
                </a:solidFill>
                <a:latin typeface="+mn-lt"/>
              </a:rPr>
              <a:t>No Local Food Access</a:t>
            </a:r>
          </a:p>
        </p:txBody>
      </p:sp>
      <p:pic>
        <p:nvPicPr>
          <p:cNvPr id="11" name="Picture 10" descr="A map of the united states&#10;&#10;Description automatically generated">
            <a:extLst>
              <a:ext uri="{FF2B5EF4-FFF2-40B4-BE49-F238E27FC236}">
                <a16:creationId xmlns:a16="http://schemas.microsoft.com/office/drawing/2014/main" id="{1231EF35-603A-4C71-B08C-35590F1A09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78" t="27390" r="12174" b="25653"/>
          <a:stretch/>
        </p:blipFill>
        <p:spPr>
          <a:xfrm>
            <a:off x="625708" y="1588489"/>
            <a:ext cx="8107680" cy="38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470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71C92-6741-4F0E-07C8-987C01048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08" y="250910"/>
            <a:ext cx="7886700" cy="1325563"/>
          </a:xfrm>
        </p:spPr>
        <p:txBody>
          <a:bodyPr/>
          <a:lstStyle/>
          <a:p>
            <a:r>
              <a:rPr lang="en-US" sz="3200" b="1" kern="1200" dirty="0">
                <a:latin typeface="Univers 75 Black" charset="0"/>
              </a:rPr>
              <a:t>Conclusions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BB1C31-AF4F-6743-60D3-4815BE0A8DE8}"/>
              </a:ext>
            </a:extLst>
          </p:cNvPr>
          <p:cNvSpPr txBox="1"/>
          <p:nvPr/>
        </p:nvSpPr>
        <p:spPr>
          <a:xfrm>
            <a:off x="3844312" y="3499904"/>
            <a:ext cx="1171537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Q1 2023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39E459-2FF5-912A-D691-5E6A9F9714A1}"/>
              </a:ext>
            </a:extLst>
          </p:cNvPr>
          <p:cNvSpPr txBox="1"/>
          <p:nvPr/>
        </p:nvSpPr>
        <p:spPr>
          <a:xfrm>
            <a:off x="6324600" y="272319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2023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E3C38B-859D-4441-B9D3-154FB560762E}"/>
              </a:ext>
            </a:extLst>
          </p:cNvPr>
          <p:cNvSpPr txBox="1"/>
          <p:nvPr/>
        </p:nvSpPr>
        <p:spPr>
          <a:xfrm>
            <a:off x="3844312" y="4923182"/>
            <a:ext cx="1171537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+mn-lt"/>
              </a:rPr>
              <a:t>Q4 2022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AB97ED-C549-ACD5-5467-31721BABEE6E}"/>
              </a:ext>
            </a:extLst>
          </p:cNvPr>
          <p:cNvSpPr txBox="1"/>
          <p:nvPr/>
        </p:nvSpPr>
        <p:spPr>
          <a:xfrm>
            <a:off x="533400" y="837125"/>
            <a:ext cx="7979007" cy="4199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457200">
              <a:lnSpc>
                <a:spcPct val="150000"/>
              </a:lnSpc>
              <a:spcBef>
                <a:spcPts val="0"/>
              </a:spcBef>
              <a:buClr>
                <a:srgbClr val="18453B"/>
              </a:buClr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  <a:ea typeface="ＭＳ Ｐゴシック" charset="-128"/>
              </a:rPr>
              <a:t>The comprehensive analysis of all food choices (FAH and FAFH) and their consequences on food inequity should be part of the future analysis (Proprietary scanner data and SafeGraph/Dewey data).</a:t>
            </a:r>
          </a:p>
          <a:p>
            <a:pPr marL="285750" indent="-285750" defTabSz="457200">
              <a:lnSpc>
                <a:spcPct val="150000"/>
              </a:lnSpc>
              <a:spcBef>
                <a:spcPts val="0"/>
              </a:spcBef>
              <a:buClr>
                <a:srgbClr val="18453B"/>
              </a:buClr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  <a:ea typeface="ＭＳ Ｐゴシック" charset="-128"/>
              </a:rPr>
              <a:t>Food access inequality is mainly driven by poverty and other inequities.</a:t>
            </a:r>
          </a:p>
          <a:p>
            <a:pPr marL="285750" indent="-285750" defTabSz="457200">
              <a:lnSpc>
                <a:spcPct val="150000"/>
              </a:lnSpc>
              <a:spcBef>
                <a:spcPts val="0"/>
              </a:spcBef>
              <a:buClr>
                <a:srgbClr val="18453B"/>
              </a:buClr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  <a:ea typeface="ＭＳ Ｐゴシック" charset="-128"/>
              </a:rPr>
              <a:t>The U.S. is a natural-resources-rich country, and sustainable long-term solutions to alleviate food access inequity should try to leverage this strength.</a:t>
            </a:r>
          </a:p>
          <a:p>
            <a:pPr marL="285750" indent="-285750" defTabSz="457200">
              <a:lnSpc>
                <a:spcPct val="150000"/>
              </a:lnSpc>
              <a:spcBef>
                <a:spcPts val="0"/>
              </a:spcBef>
              <a:buClr>
                <a:srgbClr val="18453B"/>
              </a:buClr>
              <a:buBlip>
                <a:blip r:embed="rId3"/>
              </a:buBlip>
            </a:pPr>
            <a:endParaRPr lang="en-US" sz="2000" dirty="0">
              <a:solidFill>
                <a:srgbClr val="7A6E67"/>
              </a:solidFill>
              <a:latin typeface="ITC Berkeley Oldstyle Medium" charset="0"/>
              <a:ea typeface="ＭＳ Ｐゴシック" charset="-128"/>
            </a:endParaRPr>
          </a:p>
          <a:p>
            <a:pPr marL="285750" indent="-285750" defTabSz="457200">
              <a:lnSpc>
                <a:spcPct val="150000"/>
              </a:lnSpc>
              <a:spcBef>
                <a:spcPts val="0"/>
              </a:spcBef>
              <a:buClr>
                <a:srgbClr val="18453B"/>
              </a:buClr>
              <a:buBlip>
                <a:blip r:embed="rId3"/>
              </a:buBlip>
            </a:pPr>
            <a:endParaRPr lang="en-US" sz="2000" dirty="0">
              <a:solidFill>
                <a:srgbClr val="7A6E67"/>
              </a:solidFill>
              <a:latin typeface="ITC Berkeley Oldstyle Medium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217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natural foods, produce, whole food, local food&#10;&#10;Description automatically generated">
            <a:extLst>
              <a:ext uri="{FF2B5EF4-FFF2-40B4-BE49-F238E27FC236}">
                <a16:creationId xmlns:a16="http://schemas.microsoft.com/office/drawing/2014/main" id="{16B8C1AC-F30F-2F53-E6D7-D6C574893D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78" r="10409"/>
          <a:stretch/>
        </p:blipFill>
        <p:spPr>
          <a:xfrm>
            <a:off x="0" y="13138"/>
            <a:ext cx="9354457" cy="684486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6D716E-196B-410D-9EA9-036F306CC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1083C-262A-416F-AC4B-215CC2D30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181600"/>
            <a:ext cx="9354457" cy="762000"/>
          </a:xfrm>
          <a:solidFill>
            <a:schemeClr val="bg1">
              <a:alpha val="74000"/>
            </a:schemeClr>
          </a:solidFill>
        </p:spPr>
        <p:txBody>
          <a:bodyPr>
            <a:noAutofit/>
          </a:bodyPr>
          <a:lstStyle/>
          <a:p>
            <a:pPr algn="ctr" eaLnBrk="0" hangingPunct="0"/>
            <a:r>
              <a:rPr lang="en-US" sz="4000" b="1" kern="1200" dirty="0">
                <a:solidFill>
                  <a:srgbClr val="C8102E"/>
                </a:solidFill>
                <a:latin typeface="Univers 75 Black" charset="0"/>
              </a:rPr>
              <a:t>Thank you! </a:t>
            </a:r>
            <a:br>
              <a:rPr lang="en-US" sz="4000" b="1" kern="1200" dirty="0">
                <a:solidFill>
                  <a:srgbClr val="C8102E"/>
                </a:solidFill>
                <a:latin typeface="Univers 75 Black" charset="0"/>
              </a:rPr>
            </a:br>
            <a:endParaRPr lang="en-US" sz="4000" b="1" i="1" kern="1200" dirty="0">
              <a:solidFill>
                <a:srgbClr val="C8102E"/>
              </a:solidFill>
              <a:latin typeface="Univers 75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054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4" r="5535"/>
          <a:stretch/>
        </p:blipFill>
        <p:spPr>
          <a:xfrm>
            <a:off x="0" y="373790"/>
            <a:ext cx="9144000" cy="649690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auto">
          <a:xfrm>
            <a:off x="0" y="-34159"/>
            <a:ext cx="9144000" cy="7257191"/>
          </a:xfrm>
          <a:prstGeom prst="rect">
            <a:avLst/>
          </a:prstGeom>
          <a:solidFill>
            <a:srgbClr val="C8102E">
              <a:alpha val="9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C8102E"/>
              </a:solidFill>
              <a:effectLst/>
              <a:latin typeface="Times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4453" y="3646214"/>
            <a:ext cx="716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Univers 75 Black" charset="0"/>
                <a:ea typeface="Univers 75 Black" charset="0"/>
                <a:cs typeface="Univers 75 Black" charset="0"/>
              </a:rPr>
              <a:t>Local Food Economics Data Visualization Challenge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399" y="2915230"/>
            <a:ext cx="7416165" cy="707886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Univers 57 Condensed" charset="0"/>
                <a:ea typeface="Univers 57 Condensed" charset="0"/>
                <a:cs typeface="Univers 57 Condensed" charset="0"/>
              </a:rPr>
              <a:t>Food Access Inequity</a:t>
            </a:r>
          </a:p>
        </p:txBody>
      </p:sp>
      <p:pic>
        <p:nvPicPr>
          <p:cNvPr id="8" name="Picture 7" descr="ISU LEFT white.eps"/>
          <p:cNvPicPr>
            <a:picLocks noChangeAspect="1"/>
          </p:cNvPicPr>
          <p:nvPr/>
        </p:nvPicPr>
        <p:blipFill>
          <a:blip r:embed="rId4"/>
          <a:srcRect b="38235"/>
          <a:stretch>
            <a:fillRect/>
          </a:stretch>
        </p:blipFill>
        <p:spPr bwMode="auto">
          <a:xfrm>
            <a:off x="6400800" y="6452857"/>
            <a:ext cx="2396490" cy="197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914399" y="4795141"/>
            <a:ext cx="7162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"/>
            <a:r>
              <a:rPr lang="en-US" sz="1600" b="1" i="1" dirty="0">
                <a:solidFill>
                  <a:schemeClr val="bg1"/>
                </a:solidFill>
                <a:latin typeface="ITC Berkeley Oldstyle Book" charset="0"/>
                <a:ea typeface="ITC Berkeley Oldstyle Book" charset="0"/>
                <a:cs typeface="ITC Berkeley Oldstyle Book" charset="0"/>
              </a:rPr>
              <a:t>Team Name</a:t>
            </a:r>
            <a:r>
              <a:rPr lang="en-US" sz="1600" i="1" dirty="0">
                <a:solidFill>
                  <a:schemeClr val="bg1"/>
                </a:solidFill>
                <a:latin typeface="ITC Berkeley Oldstyle Book" charset="0"/>
                <a:ea typeface="ITC Berkeley Oldstyle Book" charset="0"/>
                <a:cs typeface="ITC Berkeley Oldstyle Book" charset="0"/>
              </a:rPr>
              <a:t>: I6</a:t>
            </a:r>
            <a:endParaRPr lang="en-US" sz="1600" b="1" i="1" dirty="0">
              <a:solidFill>
                <a:schemeClr val="bg1"/>
              </a:solidFill>
              <a:latin typeface="ITC Berkeley Oldstyle Book" charset="0"/>
              <a:ea typeface="ITC Berkeley Oldstyle Book" charset="0"/>
              <a:cs typeface="ITC Berkeley Oldstyle Book" charset="0"/>
            </a:endParaRPr>
          </a:p>
          <a:p>
            <a:pPr fontAlgn="b"/>
            <a:r>
              <a:rPr lang="en-US" sz="1600" b="1" i="1" dirty="0">
                <a:solidFill>
                  <a:schemeClr val="bg1"/>
                </a:solidFill>
                <a:latin typeface="ITC Berkeley Oldstyle Book" charset="0"/>
                <a:ea typeface="ITC Berkeley Oldstyle Book" charset="0"/>
                <a:cs typeface="ITC Berkeley Oldstyle Book" charset="0"/>
              </a:rPr>
              <a:t>Teammates</a:t>
            </a:r>
            <a:r>
              <a:rPr lang="en-US" sz="1600" i="1" dirty="0">
                <a:solidFill>
                  <a:schemeClr val="bg1"/>
                </a:solidFill>
                <a:latin typeface="ITC Berkeley Oldstyle Book" charset="0"/>
                <a:ea typeface="ITC Berkeley Oldstyle Book" charset="0"/>
                <a:cs typeface="ITC Berkeley Oldstyle Book" charset="0"/>
              </a:rPr>
              <a:t>: Ezra Butcher, Angelos Lagoudakis, Levi Soborowicz</a:t>
            </a:r>
          </a:p>
          <a:p>
            <a:pPr fontAlgn="b"/>
            <a:r>
              <a:rPr lang="en-US" sz="1600" b="1" i="1" dirty="0">
                <a:solidFill>
                  <a:schemeClr val="bg1"/>
                </a:solidFill>
                <a:latin typeface="ITC Berkeley Oldstyle Book" charset="0"/>
                <a:ea typeface="ITC Berkeley Oldstyle Book" charset="0"/>
                <a:cs typeface="ITC Berkeley Oldstyle Book" charset="0"/>
              </a:rPr>
              <a:t>USDA AMS Mentor</a:t>
            </a:r>
            <a:r>
              <a:rPr lang="en-US" sz="1600" i="1" dirty="0">
                <a:solidFill>
                  <a:schemeClr val="bg1"/>
                </a:solidFill>
                <a:latin typeface="ITC Berkeley Oldstyle Book" charset="0"/>
                <a:ea typeface="ITC Berkeley Oldstyle Book" charset="0"/>
                <a:cs typeface="ITC Berkeley Oldstyle Book" charset="0"/>
              </a:rPr>
              <a:t>: Annelise Straw (and Abby Long)</a:t>
            </a:r>
          </a:p>
          <a:p>
            <a:pPr fontAlgn="b"/>
            <a:r>
              <a:rPr lang="en-US" sz="1600" b="1" i="1" dirty="0">
                <a:solidFill>
                  <a:schemeClr val="bg1"/>
                </a:solidFill>
                <a:latin typeface="ITC Berkeley Oldstyle Book" charset="0"/>
                <a:ea typeface="ITC Berkeley Oldstyle Book" charset="0"/>
                <a:cs typeface="ITC Berkeley Oldstyle Book" charset="0"/>
              </a:rPr>
              <a:t>Faculty Mentor</a:t>
            </a:r>
            <a:r>
              <a:rPr lang="en-US" sz="1600" i="1" dirty="0">
                <a:solidFill>
                  <a:schemeClr val="bg1"/>
                </a:solidFill>
                <a:latin typeface="ITC Berkeley Oldstyle Book" charset="0"/>
                <a:ea typeface="ITC Berkeley Oldstyle Book" charset="0"/>
                <a:cs typeface="ITC Berkeley Oldstyle Book" charset="0"/>
              </a:rPr>
              <a:t>: Aaron Adalja</a:t>
            </a:r>
          </a:p>
          <a:p>
            <a:pPr fontAlgn="b"/>
            <a:endParaRPr lang="en-US" sz="1600" i="1" dirty="0">
              <a:solidFill>
                <a:schemeClr val="bg1"/>
              </a:solidFill>
              <a:latin typeface="ITC Berkeley Oldstyle Book" charset="0"/>
              <a:ea typeface="ITC Berkeley Oldstyle Book" charset="0"/>
              <a:cs typeface="ITC Berkeley Oldstyle Book" charset="0"/>
            </a:endParaRPr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0" y="4495800"/>
            <a:ext cx="9144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>
                <a:alpha val="8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593002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33400" y="420022"/>
            <a:ext cx="510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8102E"/>
                </a:solidFill>
                <a:latin typeface="Univers 75 Black" charset="0"/>
                <a:ea typeface="Univers 75 Black" charset="0"/>
                <a:cs typeface="Univers 75 Black" charset="0"/>
              </a:rPr>
              <a:t>Roadmap</a:t>
            </a:r>
            <a:endParaRPr lang="en-US" sz="4000" dirty="0">
              <a:solidFill>
                <a:srgbClr val="C8102E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85800" y="112395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FAF68700-8BB8-B14D-9064-5FAB6A4B05AC}"/>
              </a:ext>
            </a:extLst>
          </p:cNvPr>
          <p:cNvSpPr txBox="1">
            <a:spLocks/>
          </p:cNvSpPr>
          <p:nvPr/>
        </p:nvSpPr>
        <p:spPr>
          <a:xfrm>
            <a:off x="533400" y="1233905"/>
            <a:ext cx="7772400" cy="426003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8453B"/>
              </a:buClr>
              <a:buFont typeface="Arial"/>
              <a:buChar char="•"/>
              <a:defRPr sz="28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5000"/>
              <a:buFont typeface="Arial"/>
              <a:buChar char="•"/>
              <a:defRPr sz="24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eaLnBrk="0" hangingPunct="0">
              <a:lnSpc>
                <a:spcPct val="150000"/>
              </a:lnSpc>
              <a:spcBef>
                <a:spcPts val="0"/>
              </a:spcBef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</a:rPr>
              <a:t>Problem Overview</a:t>
            </a:r>
          </a:p>
          <a:p>
            <a:pPr marL="285750" indent="-285750" eaLnBrk="0" hangingPunct="0">
              <a:lnSpc>
                <a:spcPct val="150000"/>
              </a:lnSpc>
              <a:spcBef>
                <a:spcPts val="0"/>
              </a:spcBef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</a:rPr>
              <a:t>“Synthetic” Households</a:t>
            </a:r>
          </a:p>
          <a:p>
            <a:pPr marL="285750" indent="-285750" eaLnBrk="0" hangingPunct="0">
              <a:lnSpc>
                <a:spcPct val="150000"/>
              </a:lnSpc>
              <a:spcBef>
                <a:spcPts val="0"/>
              </a:spcBef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</a:rPr>
              <a:t>Data Sources and Points</a:t>
            </a:r>
          </a:p>
          <a:p>
            <a:pPr marL="285750" indent="-285750" eaLnBrk="0" hangingPunct="0">
              <a:lnSpc>
                <a:spcPct val="150000"/>
              </a:lnSpc>
              <a:spcBef>
                <a:spcPts val="0"/>
              </a:spcBef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</a:rPr>
              <a:t>Food Access Inequity Index (FAII)</a:t>
            </a:r>
          </a:p>
          <a:p>
            <a:pPr marL="285750" indent="-285750" eaLnBrk="0" hangingPunct="0">
              <a:lnSpc>
                <a:spcPct val="150000"/>
              </a:lnSpc>
              <a:spcBef>
                <a:spcPts val="0"/>
              </a:spcBef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</a:rPr>
              <a:t>Data Visualization</a:t>
            </a:r>
          </a:p>
          <a:p>
            <a:pPr marL="285750" indent="-285750" eaLnBrk="0" hangingPunct="0">
              <a:lnSpc>
                <a:spcPct val="150000"/>
              </a:lnSpc>
              <a:spcBef>
                <a:spcPts val="0"/>
              </a:spcBef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</a:rPr>
              <a:t>Conclusions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034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455713" y="4036764"/>
            <a:ext cx="1082842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75" b="1" dirty="0">
                <a:solidFill>
                  <a:schemeClr val="bg1"/>
                </a:solidFill>
                <a:latin typeface="Gotham Book"/>
              </a:rPr>
              <a:t>Irish Beef  </a:t>
            </a:r>
          </a:p>
          <a:p>
            <a:pPr algn="ctr"/>
            <a:r>
              <a:rPr lang="en-US" sz="1875" b="1" dirty="0">
                <a:solidFill>
                  <a:schemeClr val="bg1"/>
                </a:solidFill>
                <a:latin typeface="Gotham Book"/>
              </a:rPr>
              <a:t>Producers </a:t>
            </a:r>
          </a:p>
          <a:p>
            <a:endParaRPr lang="en-US" sz="1500" b="1" dirty="0">
              <a:latin typeface="Gotham Book"/>
            </a:endParaRPr>
          </a:p>
          <a:p>
            <a:endParaRPr lang="en-US" sz="1500" b="1" dirty="0">
              <a:latin typeface="Gotham Book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5513149-C986-4730-A3B6-CA375A7D4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31812" y="5552781"/>
            <a:ext cx="2133600" cy="273844"/>
          </a:xfrm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8" name="Title 1">
            <a:extLst>
              <a:ext uri="{FF2B5EF4-FFF2-40B4-BE49-F238E27FC236}">
                <a16:creationId xmlns:a16="http://schemas.microsoft.com/office/drawing/2014/main" id="{FEA47A24-C749-476B-BA6B-7DBA3941A3A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28600" y="304800"/>
            <a:ext cx="8915400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2296" tIns="41148" rIns="82296" bIns="41148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3200" b="1" kern="1200" dirty="0">
                <a:solidFill>
                  <a:srgbClr val="C8102E"/>
                </a:solidFill>
                <a:latin typeface="Univers 75 Black" charset="0"/>
              </a:rPr>
              <a:t>Problem Overview</a:t>
            </a:r>
            <a:endParaRPr lang="en-US" altLang="en-US" sz="3200" b="1" kern="1200" dirty="0">
              <a:solidFill>
                <a:srgbClr val="C8102E"/>
              </a:solidFill>
              <a:latin typeface="Univers 75 Black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66D0C3-E297-4EBD-B614-CC50D1DC44CD}"/>
              </a:ext>
            </a:extLst>
          </p:cNvPr>
          <p:cNvSpPr/>
          <p:nvPr/>
        </p:nvSpPr>
        <p:spPr>
          <a:xfrm>
            <a:off x="6308519" y="4160881"/>
            <a:ext cx="2048156" cy="760771"/>
          </a:xfrm>
          <a:prstGeom prst="rect">
            <a:avLst/>
          </a:prstGeom>
          <a:solidFill>
            <a:schemeClr val="accent3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100" b="1" dirty="0"/>
              <a:t>Food Quantity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7802E-6B9A-4966-90F4-D982B8758369}"/>
              </a:ext>
            </a:extLst>
          </p:cNvPr>
          <p:cNvSpPr/>
          <p:nvPr/>
        </p:nvSpPr>
        <p:spPr>
          <a:xfrm>
            <a:off x="455713" y="4160881"/>
            <a:ext cx="2048156" cy="723285"/>
          </a:xfrm>
          <a:prstGeom prst="rect">
            <a:avLst/>
          </a:prstGeom>
          <a:solidFill>
            <a:schemeClr val="accent3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100" b="1" dirty="0"/>
              <a:t>Food Quality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D9B389-34EE-CF7F-BB5D-E5661F9F4DB5}"/>
              </a:ext>
            </a:extLst>
          </p:cNvPr>
          <p:cNvSpPr txBox="1"/>
          <p:nvPr/>
        </p:nvSpPr>
        <p:spPr>
          <a:xfrm>
            <a:off x="226828" y="6031493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67 CondensedBold"/>
                <a:ea typeface="+mn-ea"/>
                <a:cs typeface="+mn-cs"/>
              </a:rPr>
              <a:t>[Source] Feeding America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2B24F-DF0F-E7DD-AE74-DBC450E903CD}"/>
              </a:ext>
            </a:extLst>
          </p:cNvPr>
          <p:cNvSpPr txBox="1"/>
          <p:nvPr/>
        </p:nvSpPr>
        <p:spPr>
          <a:xfrm>
            <a:off x="226828" y="927294"/>
            <a:ext cx="845705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0"/>
              </a:spcBef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</a:rPr>
              <a:t>Food insecurity exists in every county and congressional district in all 50 states and the District of Columbia.</a:t>
            </a:r>
          </a:p>
          <a:p>
            <a:pPr marL="285750" indent="-285750">
              <a:spcBef>
                <a:spcPts val="0"/>
              </a:spcBef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</a:rPr>
              <a:t>Local food systems are neither fair nor equitable.</a:t>
            </a:r>
          </a:p>
          <a:p>
            <a:pPr marL="285750" indent="-285750">
              <a:spcBef>
                <a:spcPts val="0"/>
              </a:spcBef>
              <a:buBlip>
                <a:blip r:embed="rId3"/>
              </a:buBlip>
            </a:pPr>
            <a:r>
              <a:rPr lang="en-US" sz="2000" dirty="0">
                <a:solidFill>
                  <a:srgbClr val="7A6E67"/>
                </a:solidFill>
                <a:latin typeface="ITC Berkeley Oldstyle Medium" charset="0"/>
              </a:rPr>
              <a:t>Community food programs cannot eliminate the problem without additional support.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869C3F-2C10-D8A7-12F5-78EE1DAE282D}"/>
              </a:ext>
            </a:extLst>
          </p:cNvPr>
          <p:cNvSpPr/>
          <p:nvPr/>
        </p:nvSpPr>
        <p:spPr>
          <a:xfrm>
            <a:off x="3236636" y="4700719"/>
            <a:ext cx="2379766" cy="760771"/>
          </a:xfrm>
          <a:prstGeom prst="rect">
            <a:avLst/>
          </a:prstGeom>
          <a:solidFill>
            <a:schemeClr val="accent3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100" b="1" dirty="0"/>
              <a:t>Sociodemographic</a:t>
            </a:r>
          </a:p>
          <a:p>
            <a:pPr algn="ctr"/>
            <a:r>
              <a:rPr lang="en-US" sz="2100" b="1" dirty="0"/>
              <a:t>Characteristics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956E43-6BCA-8425-170A-938AA651FFFE}"/>
              </a:ext>
            </a:extLst>
          </p:cNvPr>
          <p:cNvSpPr/>
          <p:nvPr/>
        </p:nvSpPr>
        <p:spPr>
          <a:xfrm>
            <a:off x="3382116" y="2611261"/>
            <a:ext cx="2048156" cy="760771"/>
          </a:xfrm>
          <a:prstGeom prst="rect">
            <a:avLst/>
          </a:prstGeom>
          <a:solidFill>
            <a:schemeClr val="accent3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100" b="1" dirty="0"/>
              <a:t>Local Food Access</a:t>
            </a:r>
          </a:p>
        </p:txBody>
      </p:sp>
      <p:sp>
        <p:nvSpPr>
          <p:cNvPr id="9" name="Arrow: Right 6">
            <a:extLst>
              <a:ext uri="{FF2B5EF4-FFF2-40B4-BE49-F238E27FC236}">
                <a16:creationId xmlns:a16="http://schemas.microsoft.com/office/drawing/2014/main" id="{CFC27A34-C364-D3B9-FFA6-5136E03B7F9B}"/>
              </a:ext>
            </a:extLst>
          </p:cNvPr>
          <p:cNvSpPr/>
          <p:nvPr/>
        </p:nvSpPr>
        <p:spPr>
          <a:xfrm rot="7539199">
            <a:off x="2664444" y="3519211"/>
            <a:ext cx="509943" cy="414991"/>
          </a:xfrm>
          <a:prstGeom prst="rightArrow">
            <a:avLst/>
          </a:prstGeom>
          <a:solidFill>
            <a:srgbClr val="C00000"/>
          </a:solidFill>
          <a:ln>
            <a:solidFill>
              <a:srgbClr val="C8102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Arrow: Right 6">
            <a:extLst>
              <a:ext uri="{FF2B5EF4-FFF2-40B4-BE49-F238E27FC236}">
                <a16:creationId xmlns:a16="http://schemas.microsoft.com/office/drawing/2014/main" id="{2BDD9F73-6163-9C6F-9F87-472C1791B805}"/>
              </a:ext>
            </a:extLst>
          </p:cNvPr>
          <p:cNvSpPr/>
          <p:nvPr/>
        </p:nvSpPr>
        <p:spPr>
          <a:xfrm rot="5400000">
            <a:off x="4127234" y="3893502"/>
            <a:ext cx="656248" cy="414991"/>
          </a:xfrm>
          <a:prstGeom prst="rightArrow">
            <a:avLst/>
          </a:prstGeom>
          <a:solidFill>
            <a:srgbClr val="C00000"/>
          </a:solidFill>
          <a:ln>
            <a:solidFill>
              <a:srgbClr val="C8102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Arrow: Right 6">
            <a:extLst>
              <a:ext uri="{FF2B5EF4-FFF2-40B4-BE49-F238E27FC236}">
                <a16:creationId xmlns:a16="http://schemas.microsoft.com/office/drawing/2014/main" id="{41763163-392E-6B35-48A4-9B0F4B929045}"/>
              </a:ext>
            </a:extLst>
          </p:cNvPr>
          <p:cNvSpPr/>
          <p:nvPr/>
        </p:nvSpPr>
        <p:spPr>
          <a:xfrm rot="2518994">
            <a:off x="5725221" y="3551854"/>
            <a:ext cx="509943" cy="414991"/>
          </a:xfrm>
          <a:prstGeom prst="rightArrow">
            <a:avLst/>
          </a:prstGeom>
          <a:solidFill>
            <a:srgbClr val="C00000"/>
          </a:solidFill>
          <a:ln>
            <a:solidFill>
              <a:srgbClr val="C8102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1760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1" grpId="0" animBg="1"/>
      <p:bldP spid="6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455713" y="4036764"/>
            <a:ext cx="1082842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75" b="1" dirty="0">
                <a:solidFill>
                  <a:schemeClr val="bg1"/>
                </a:solidFill>
                <a:latin typeface="Gotham Book"/>
              </a:rPr>
              <a:t>Irish Beef  </a:t>
            </a:r>
          </a:p>
          <a:p>
            <a:pPr algn="ctr"/>
            <a:r>
              <a:rPr lang="en-US" sz="1875" b="1" dirty="0">
                <a:solidFill>
                  <a:schemeClr val="bg1"/>
                </a:solidFill>
                <a:latin typeface="Gotham Book"/>
              </a:rPr>
              <a:t>Producers </a:t>
            </a:r>
          </a:p>
          <a:p>
            <a:endParaRPr lang="en-US" sz="1500" b="1" dirty="0">
              <a:latin typeface="Gotham Book"/>
            </a:endParaRPr>
          </a:p>
          <a:p>
            <a:endParaRPr lang="en-US" sz="1500" b="1" dirty="0">
              <a:latin typeface="Gotham Book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5513149-C986-4730-A3B6-CA375A7D4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31812" y="5552781"/>
            <a:ext cx="2133600" cy="273844"/>
          </a:xfrm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8" name="Title 1">
            <a:extLst>
              <a:ext uri="{FF2B5EF4-FFF2-40B4-BE49-F238E27FC236}">
                <a16:creationId xmlns:a16="http://schemas.microsoft.com/office/drawing/2014/main" id="{FEA47A24-C749-476B-BA6B-7DBA3941A3A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28600" y="193035"/>
            <a:ext cx="8915400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2296" tIns="41148" rIns="82296" bIns="41148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3200" b="1" kern="1200" dirty="0">
                <a:solidFill>
                  <a:srgbClr val="C8102E"/>
                </a:solidFill>
                <a:latin typeface="Univers 75 Black" charset="0"/>
              </a:rPr>
              <a:t>Creation of a ”synthetic” household</a:t>
            </a:r>
            <a:endParaRPr lang="en-US" altLang="en-US" sz="3200" b="1" kern="1200" dirty="0">
              <a:solidFill>
                <a:srgbClr val="C8102E"/>
              </a:solidFill>
              <a:latin typeface="Univers 75 Black" charset="0"/>
            </a:endParaRPr>
          </a:p>
        </p:txBody>
      </p:sp>
      <p:pic>
        <p:nvPicPr>
          <p:cNvPr id="3" name="Picture 2" descr="A graph with text overlay&#10;&#10;Description automatically generated">
            <a:extLst>
              <a:ext uri="{FF2B5EF4-FFF2-40B4-BE49-F238E27FC236}">
                <a16:creationId xmlns:a16="http://schemas.microsoft.com/office/drawing/2014/main" id="{DF6969A8-EAA0-11AE-1A1D-A2539CAD4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196" y="797380"/>
            <a:ext cx="6256208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15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50571" y="134647"/>
            <a:ext cx="8803530" cy="745629"/>
          </a:xfrm>
          <a:prstGeom prst="rect">
            <a:avLst/>
          </a:prstGeom>
        </p:spPr>
        <p:txBody>
          <a:bodyPr vert="horz" lIns="51435" tIns="25718" rIns="51435" bIns="2571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eaLnBrk="0" hangingPunct="0"/>
            <a:r>
              <a:rPr lang="en-US" sz="3200" b="1" dirty="0">
                <a:solidFill>
                  <a:srgbClr val="C8102E"/>
                </a:solidFill>
                <a:latin typeface="Univers 75 Black" charset="0"/>
              </a:rPr>
              <a:t>Synthetic Household</a:t>
            </a:r>
          </a:p>
        </p:txBody>
      </p:sp>
      <p:pic>
        <p:nvPicPr>
          <p:cNvPr id="3" name="Picture 2" descr="A cartoon house with a chimney&#10;&#10;Description automatically generated">
            <a:extLst>
              <a:ext uri="{FF2B5EF4-FFF2-40B4-BE49-F238E27FC236}">
                <a16:creationId xmlns:a16="http://schemas.microsoft.com/office/drawing/2014/main" id="{3F305E47-B878-E021-445F-E91EB2693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831" y="4639298"/>
            <a:ext cx="1368570" cy="1338425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1B34D86-F27F-D79C-78B0-F8294164C4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6062110"/>
              </p:ext>
            </p:extLst>
          </p:nvPr>
        </p:nvGraphicFramePr>
        <p:xfrm>
          <a:off x="609600" y="880276"/>
          <a:ext cx="7010400" cy="4580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2B4878C-F37B-5139-2DBE-3D54E48257F5}"/>
              </a:ext>
            </a:extLst>
          </p:cNvPr>
          <p:cNvSpPr txBox="1"/>
          <p:nvPr/>
        </p:nvSpPr>
        <p:spPr>
          <a:xfrm>
            <a:off x="170624" y="605274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67 CondensedBold"/>
                <a:ea typeface="+mn-ea"/>
                <a:cs typeface="+mn-cs"/>
              </a:rPr>
              <a:t>[Source] American Community Survey 5-year estimates </a:t>
            </a:r>
          </a:p>
        </p:txBody>
      </p:sp>
    </p:spTree>
    <p:extLst>
      <p:ext uri="{BB962C8B-B14F-4D97-AF65-F5344CB8AC3E}">
        <p14:creationId xmlns:p14="http://schemas.microsoft.com/office/powerpoint/2010/main" val="3669173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50571" y="134647"/>
            <a:ext cx="8803530" cy="745629"/>
          </a:xfrm>
          <a:prstGeom prst="rect">
            <a:avLst/>
          </a:prstGeom>
        </p:spPr>
        <p:txBody>
          <a:bodyPr vert="horz" lIns="51435" tIns="25718" rIns="51435" bIns="2571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eaLnBrk="0" hangingPunct="0"/>
            <a:r>
              <a:rPr lang="en-US" sz="3200" b="1" dirty="0">
                <a:solidFill>
                  <a:srgbClr val="C8102E"/>
                </a:solidFill>
                <a:latin typeface="Univers 75 Black" charset="0"/>
              </a:rPr>
              <a:t>Synthetic Household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A67AFF0-0DEA-20F9-1325-A01AB72858B6}"/>
              </a:ext>
            </a:extLst>
          </p:cNvPr>
          <p:cNvSpPr/>
          <p:nvPr/>
        </p:nvSpPr>
        <p:spPr bwMode="auto">
          <a:xfrm>
            <a:off x="2209800" y="1905000"/>
            <a:ext cx="4648200" cy="2819400"/>
          </a:xfrm>
          <a:prstGeom prst="rect">
            <a:avLst/>
          </a:pr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8747017-52A5-EF9F-B4D2-2F15AE4D4213}"/>
              </a:ext>
            </a:extLst>
          </p:cNvPr>
          <p:cNvCxnSpPr>
            <a:stCxn id="2" idx="0"/>
            <a:endCxn id="2" idx="2"/>
          </p:cNvCxnSpPr>
          <p:nvPr/>
        </p:nvCxnSpPr>
        <p:spPr bwMode="auto">
          <a:xfrm>
            <a:off x="4533900" y="1905000"/>
            <a:ext cx="0" cy="281940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E34205-6F64-DC76-84B1-177D1AEA47B8}"/>
              </a:ext>
            </a:extLst>
          </p:cNvPr>
          <p:cNvCxnSpPr>
            <a:cxnSpLocks/>
          </p:cNvCxnSpPr>
          <p:nvPr/>
        </p:nvCxnSpPr>
        <p:spPr bwMode="auto">
          <a:xfrm>
            <a:off x="2209800" y="3276600"/>
            <a:ext cx="46482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F9BD8702-72E2-D7FE-B3B4-AF22E8D4A390}"/>
              </a:ext>
            </a:extLst>
          </p:cNvPr>
          <p:cNvSpPr/>
          <p:nvPr/>
        </p:nvSpPr>
        <p:spPr bwMode="auto">
          <a:xfrm>
            <a:off x="3306160" y="2535638"/>
            <a:ext cx="152400" cy="152400"/>
          </a:xfrm>
          <a:prstGeom prst="ellipse">
            <a:avLst/>
          </a:prstGeom>
          <a:solidFill>
            <a:srgbClr val="C000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F3FD82A-A0A2-8D46-9BE8-17400F240AAA}"/>
              </a:ext>
            </a:extLst>
          </p:cNvPr>
          <p:cNvSpPr/>
          <p:nvPr/>
        </p:nvSpPr>
        <p:spPr bwMode="auto">
          <a:xfrm>
            <a:off x="5609241" y="2535638"/>
            <a:ext cx="152400" cy="155448"/>
          </a:xfrm>
          <a:prstGeom prst="ellipse">
            <a:avLst/>
          </a:prstGeom>
          <a:solidFill>
            <a:srgbClr val="C000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162E8A1-E67F-A57C-3979-3E8EBA72F8AA}"/>
              </a:ext>
            </a:extLst>
          </p:cNvPr>
          <p:cNvSpPr/>
          <p:nvPr/>
        </p:nvSpPr>
        <p:spPr bwMode="auto">
          <a:xfrm>
            <a:off x="3306160" y="3924326"/>
            <a:ext cx="152400" cy="152400"/>
          </a:xfrm>
          <a:prstGeom prst="ellipse">
            <a:avLst/>
          </a:prstGeom>
          <a:solidFill>
            <a:srgbClr val="C000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5484961-345B-9604-3688-06B1D6A6C1A9}"/>
              </a:ext>
            </a:extLst>
          </p:cNvPr>
          <p:cNvSpPr/>
          <p:nvPr/>
        </p:nvSpPr>
        <p:spPr bwMode="auto">
          <a:xfrm>
            <a:off x="5502561" y="3833658"/>
            <a:ext cx="365760" cy="365760"/>
          </a:xfrm>
          <a:prstGeom prst="ellipse">
            <a:avLst/>
          </a:prstGeom>
          <a:solidFill>
            <a:srgbClr val="C000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6" name="5-Point Star 15">
            <a:extLst>
              <a:ext uri="{FF2B5EF4-FFF2-40B4-BE49-F238E27FC236}">
                <a16:creationId xmlns:a16="http://schemas.microsoft.com/office/drawing/2014/main" id="{A40267D7-DB46-C5EF-64C7-D4F6AF454159}"/>
              </a:ext>
            </a:extLst>
          </p:cNvPr>
          <p:cNvSpPr/>
          <p:nvPr/>
        </p:nvSpPr>
        <p:spPr bwMode="auto">
          <a:xfrm>
            <a:off x="5105400" y="3528858"/>
            <a:ext cx="301752" cy="304800"/>
          </a:xfrm>
          <a:prstGeom prst="star5">
            <a:avLst/>
          </a:prstGeom>
          <a:solidFill>
            <a:srgbClr val="0070C0"/>
          </a:solidFill>
          <a:ln w="9525" cap="flat" cmpd="sng" algn="ctr">
            <a:solidFill>
              <a:srgbClr val="01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18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50571" y="134647"/>
            <a:ext cx="8803530" cy="745629"/>
          </a:xfrm>
          <a:prstGeom prst="rect">
            <a:avLst/>
          </a:prstGeom>
        </p:spPr>
        <p:txBody>
          <a:bodyPr vert="horz" lIns="51435" tIns="25718" rIns="51435" bIns="2571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eaLnBrk="0" hangingPunct="0"/>
            <a:r>
              <a:rPr lang="en-US" sz="3200" b="1" dirty="0">
                <a:solidFill>
                  <a:srgbClr val="C8102E"/>
                </a:solidFill>
                <a:latin typeface="Univers 75 Black" charset="0"/>
              </a:rPr>
              <a:t>Synthetic Households in the U.S.</a:t>
            </a:r>
          </a:p>
        </p:txBody>
      </p:sp>
      <p:pic>
        <p:nvPicPr>
          <p:cNvPr id="3" name="Picture 2" descr="A map of the united states&#10;&#10;Description automatically generated">
            <a:extLst>
              <a:ext uri="{FF2B5EF4-FFF2-40B4-BE49-F238E27FC236}">
                <a16:creationId xmlns:a16="http://schemas.microsoft.com/office/drawing/2014/main" id="{64AA2B5C-7D80-11DD-9414-1A30D5C0E6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34" t="24451" r="17512" b="25653"/>
          <a:stretch/>
        </p:blipFill>
        <p:spPr>
          <a:xfrm>
            <a:off x="126508" y="990600"/>
            <a:ext cx="8803530" cy="4876800"/>
          </a:xfrm>
          <a:prstGeom prst="rect">
            <a:avLst/>
          </a:prstGeom>
        </p:spPr>
      </p:pic>
      <p:pic>
        <p:nvPicPr>
          <p:cNvPr id="5" name="Picture 4" descr="A blue and yellow snake logo&#10;&#10;Description automatically generated">
            <a:extLst>
              <a:ext uri="{FF2B5EF4-FFF2-40B4-BE49-F238E27FC236}">
                <a16:creationId xmlns:a16="http://schemas.microsoft.com/office/drawing/2014/main" id="{7AFDA095-46C1-0873-FFB9-69D2A33A23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400" y="5494939"/>
            <a:ext cx="679450" cy="74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451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50571" y="134647"/>
            <a:ext cx="8803530" cy="745629"/>
          </a:xfrm>
          <a:prstGeom prst="rect">
            <a:avLst/>
          </a:prstGeom>
        </p:spPr>
        <p:txBody>
          <a:bodyPr vert="horz" lIns="51435" tIns="25718" rIns="51435" bIns="25718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eaLnBrk="0" hangingPunct="0"/>
            <a:r>
              <a:rPr lang="en-US" sz="3200" b="1" dirty="0">
                <a:solidFill>
                  <a:srgbClr val="C8102E"/>
                </a:solidFill>
                <a:latin typeface="Univers 75 Black" charset="0"/>
              </a:rPr>
              <a:t>Data Sources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B8F5D9-9FC7-F8BE-528A-2CF36C06671A}"/>
              </a:ext>
            </a:extLst>
          </p:cNvPr>
          <p:cNvSpPr/>
          <p:nvPr/>
        </p:nvSpPr>
        <p:spPr>
          <a:xfrm>
            <a:off x="3370085" y="847012"/>
            <a:ext cx="2048156" cy="760771"/>
          </a:xfrm>
          <a:prstGeom prst="rect">
            <a:avLst/>
          </a:prstGeom>
          <a:solidFill>
            <a:schemeClr val="accent3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100" b="1" dirty="0"/>
              <a:t>Food Quantity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492C8F-B1EA-CA57-C56E-F32F6887D916}"/>
              </a:ext>
            </a:extLst>
          </p:cNvPr>
          <p:cNvSpPr/>
          <p:nvPr/>
        </p:nvSpPr>
        <p:spPr>
          <a:xfrm>
            <a:off x="381000" y="886252"/>
            <a:ext cx="2048156" cy="723285"/>
          </a:xfrm>
          <a:prstGeom prst="rect">
            <a:avLst/>
          </a:prstGeom>
          <a:solidFill>
            <a:schemeClr val="accent3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100" b="1" dirty="0"/>
              <a:t>Food Quality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E730A6-1479-43EF-56BA-177D2DB65678}"/>
              </a:ext>
            </a:extLst>
          </p:cNvPr>
          <p:cNvSpPr/>
          <p:nvPr/>
        </p:nvSpPr>
        <p:spPr>
          <a:xfrm>
            <a:off x="6359171" y="848765"/>
            <a:ext cx="2379766" cy="760771"/>
          </a:xfrm>
          <a:prstGeom prst="rect">
            <a:avLst/>
          </a:prstGeom>
          <a:solidFill>
            <a:schemeClr val="accent3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100" b="1" dirty="0"/>
              <a:t>Sociodemographic</a:t>
            </a:r>
          </a:p>
          <a:p>
            <a:pPr algn="ctr"/>
            <a:r>
              <a:rPr lang="en-US" sz="2100" b="1" dirty="0"/>
              <a:t>Characteristics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46132E-5794-BEE6-ACAE-DBD2063B62A6}"/>
              </a:ext>
            </a:extLst>
          </p:cNvPr>
          <p:cNvSpPr txBox="1"/>
          <p:nvPr/>
        </p:nvSpPr>
        <p:spPr>
          <a:xfrm>
            <a:off x="179175" y="1645799"/>
            <a:ext cx="2451805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7A6E67"/>
                </a:solidFill>
                <a:latin typeface="ITC Berkeley Oldstyle Medium" charset="0"/>
              </a:rPr>
              <a:t>Point data of retailers of locally sourced fruits, vegetables</a:t>
            </a:r>
            <a:r>
              <a:rPr lang="en-US" sz="1700">
                <a:solidFill>
                  <a:srgbClr val="7A6E67"/>
                </a:solidFill>
                <a:latin typeface="ITC Berkeley Oldstyle Medium" charset="0"/>
              </a:rPr>
              <a:t>, and meats</a:t>
            </a:r>
            <a:r>
              <a:rPr lang="en-US" sz="1700" dirty="0">
                <a:solidFill>
                  <a:srgbClr val="7A6E67"/>
                </a:solidFill>
                <a:latin typeface="ITC Berkeley Oldstyle Medium" charset="0"/>
              </a:rPr>
              <a:t>, and food hubs (Source: </a:t>
            </a:r>
            <a:r>
              <a:rPr lang="en-US" sz="1700" i="1" dirty="0">
                <a:solidFill>
                  <a:srgbClr val="7A6E67"/>
                </a:solidFill>
                <a:latin typeface="ITC Berkeley Oldstyle Medium" charset="0"/>
              </a:rPr>
              <a:t>USDA Local Food Portal</a:t>
            </a:r>
            <a:r>
              <a:rPr lang="en-US" sz="1700" dirty="0">
                <a:solidFill>
                  <a:srgbClr val="7A6E67"/>
                </a:solidFill>
                <a:latin typeface="ITC Berkeley Oldstyle Medium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 dirty="0">
              <a:solidFill>
                <a:srgbClr val="7A6E67"/>
              </a:solidFill>
              <a:latin typeface="ITC Berkeley Oldstyle Medium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7A6E67"/>
                </a:solidFill>
                <a:latin typeface="ITC Berkeley Oldstyle Medium" charset="0"/>
              </a:rPr>
              <a:t>Non-commercial local food sources (Local public hunting areas, Source: </a:t>
            </a:r>
            <a:r>
              <a:rPr lang="en-US" sz="1700" i="1" dirty="0">
                <a:solidFill>
                  <a:srgbClr val="7A6E67"/>
                </a:solidFill>
                <a:latin typeface="ITC Berkeley Oldstyle Medium" charset="0"/>
              </a:rPr>
              <a:t>Fish and Wildlife Service</a:t>
            </a:r>
            <a:r>
              <a:rPr lang="en-US" sz="1700" dirty="0">
                <a:solidFill>
                  <a:srgbClr val="7A6E67"/>
                </a:solidFill>
                <a:latin typeface="ITC Berkeley Oldstyle Medium" charset="0"/>
              </a:rPr>
              <a:t>; Local water resources, Source: </a:t>
            </a:r>
            <a:r>
              <a:rPr lang="en-US" sz="1700" i="1" dirty="0">
                <a:solidFill>
                  <a:srgbClr val="7A6E67"/>
                </a:solidFill>
                <a:latin typeface="ITC Berkeley Oldstyle Medium" charset="0"/>
              </a:rPr>
              <a:t>National Hydrography Dataset</a:t>
            </a:r>
            <a:r>
              <a:rPr lang="en-US" sz="1700" dirty="0">
                <a:solidFill>
                  <a:srgbClr val="7A6E67"/>
                </a:solidFill>
                <a:latin typeface="ITC Berkeley Oldstyle Medium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7A6E67"/>
              </a:solidFill>
              <a:latin typeface="ITC Berkeley Oldstyle Medium" charset="0"/>
            </a:endParaRPr>
          </a:p>
          <a:p>
            <a:endParaRPr lang="en-US" sz="2000" dirty="0">
              <a:latin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470886-82B2-B64C-805B-77969BC14CCE}"/>
              </a:ext>
            </a:extLst>
          </p:cNvPr>
          <p:cNvSpPr txBox="1"/>
          <p:nvPr/>
        </p:nvSpPr>
        <p:spPr>
          <a:xfrm>
            <a:off x="3168260" y="1645799"/>
            <a:ext cx="2451805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7A6E67"/>
                </a:solidFill>
                <a:latin typeface="ITC Berkeley Oldstyle Medium" charset="0"/>
              </a:rPr>
              <a:t>Supercenters and club stores per 1,000 population, Grocery stores per 1,000 population, Convenience stores per 1,000 population, Fast-food restaurants per 1,000 population, Source: </a:t>
            </a:r>
            <a:r>
              <a:rPr lang="en-US" sz="1700" b="1" i="1" dirty="0">
                <a:solidFill>
                  <a:srgbClr val="7A6E67"/>
                </a:solidFill>
                <a:latin typeface="ITC Berkeley Oldstyle Medium" charset="0"/>
              </a:rPr>
              <a:t>Local Food Data Warehouse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7A6E67"/>
              </a:solidFill>
              <a:latin typeface="ITC Berkeley Oldstyle Medium" charset="0"/>
            </a:endParaRPr>
          </a:p>
          <a:p>
            <a:endParaRPr lang="en-US" sz="2000" dirty="0"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33B283-123E-767D-856A-9C4DDC2249D9}"/>
              </a:ext>
            </a:extLst>
          </p:cNvPr>
          <p:cNvSpPr txBox="1"/>
          <p:nvPr/>
        </p:nvSpPr>
        <p:spPr>
          <a:xfrm>
            <a:off x="6287132" y="1649810"/>
            <a:ext cx="2451805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7A6E67"/>
                </a:solidFill>
                <a:latin typeface="ITC Berkeley Oldstyle Medium" charset="0"/>
              </a:rPr>
              <a:t>Food insecurity rate, Percentage of households with no car and low access to a store, Percent of population 18 to 24 years, enrolled in college or graduate school, Source: </a:t>
            </a:r>
            <a:r>
              <a:rPr lang="en-US" sz="1700" b="1" i="1" dirty="0">
                <a:solidFill>
                  <a:srgbClr val="7A6E67"/>
                </a:solidFill>
                <a:latin typeface="ITC Berkeley Oldstyle Medium" charset="0"/>
              </a:rPr>
              <a:t>Local Food Data Warehouse </a:t>
            </a:r>
            <a:endParaRPr lang="en-US" sz="1800" b="1" i="1" dirty="0">
              <a:solidFill>
                <a:srgbClr val="7A6E67"/>
              </a:solidFill>
              <a:latin typeface="ITC Berkeley Oldstyle Medium" charset="0"/>
            </a:endParaRPr>
          </a:p>
          <a:p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118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7" grpId="0"/>
      <p:bldP spid="8" grpId="0"/>
      <p:bldP spid="9" grpId="0"/>
    </p:bldLst>
  </p:timing>
</p:sld>
</file>

<file path=ppt/theme/theme1.xml><?xml version="1.0" encoding="utf-8"?>
<a:theme xmlns:a="http://schemas.openxmlformats.org/drawingml/2006/main" name="PowerPoint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Univers 67 CondensedBold"/>
        <a:ea typeface=""/>
        <a:cs typeface=""/>
      </a:majorFont>
      <a:minorFont>
        <a:latin typeface="Univers 67 Condensed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-WithNumbers_2A" id="{26A4DF8B-2ED5-1147-8FA3-787E008C2CE2}" vid="{8D23465F-27DC-C24E-BABD-4541439876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</Template>
  <TotalTime>3649</TotalTime>
  <Words>642</Words>
  <Application>Microsoft Macintosh PowerPoint</Application>
  <PresentationFormat>On-screen Show (4:3)</PresentationFormat>
  <Paragraphs>115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</vt:lpstr>
      <vt:lpstr>Calibri</vt:lpstr>
      <vt:lpstr>Gotham Book</vt:lpstr>
      <vt:lpstr>Gotham-Bold</vt:lpstr>
      <vt:lpstr>ITC Berkeley Oldstyle Book</vt:lpstr>
      <vt:lpstr>ITC Berkeley Oldstyle Medium</vt:lpstr>
      <vt:lpstr>Times</vt:lpstr>
      <vt:lpstr>Univers 57 Condensed</vt:lpstr>
      <vt:lpstr>Univers 67 CondensedBold</vt:lpstr>
      <vt:lpstr>Univers 75 Black</vt:lpstr>
      <vt:lpstr>PowerPoint</vt:lpstr>
      <vt:lpstr>PowerPoint Presentation</vt:lpstr>
      <vt:lpstr>PowerPoint Presentation</vt:lpstr>
      <vt:lpstr>PowerPoint Presentation</vt:lpstr>
      <vt:lpstr>Problem Overview</vt:lpstr>
      <vt:lpstr>Creation of a ”synthetic” household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Food Access Inequity Index (FAII)</vt:lpstr>
      <vt:lpstr>Food Access Inequity Index Visualization</vt:lpstr>
      <vt:lpstr>Food Access Visualization</vt:lpstr>
      <vt:lpstr>Conclusions</vt:lpstr>
      <vt:lpstr>Thank you! 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Angelos Lagoudakis</dc:creator>
  <cp:keywords/>
  <dc:description/>
  <cp:lastModifiedBy>Lagoudakis, Angelos</cp:lastModifiedBy>
  <cp:revision>516</cp:revision>
  <dcterms:created xsi:type="dcterms:W3CDTF">2021-09-13T21:40:55Z</dcterms:created>
  <dcterms:modified xsi:type="dcterms:W3CDTF">2023-07-19T21:25:56Z</dcterms:modified>
  <cp:category/>
</cp:coreProperties>
</file>

<file path=docProps/thumbnail.jpeg>
</file>